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8"/>
  </p:notesMasterIdLst>
  <p:sldIdLst>
    <p:sldId id="256" r:id="rId2"/>
    <p:sldId id="368" r:id="rId3"/>
    <p:sldId id="369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66" r:id="rId34"/>
    <p:sldId id="294" r:id="rId35"/>
    <p:sldId id="295" r:id="rId36"/>
    <p:sldId id="296" r:id="rId37"/>
    <p:sldId id="297" r:id="rId38"/>
    <p:sldId id="299" r:id="rId39"/>
    <p:sldId id="300" r:id="rId40"/>
    <p:sldId id="301" r:id="rId41"/>
    <p:sldId id="302" r:id="rId42"/>
    <p:sldId id="309" r:id="rId43"/>
    <p:sldId id="312" r:id="rId44"/>
    <p:sldId id="313" r:id="rId45"/>
    <p:sldId id="293" r:id="rId46"/>
    <p:sldId id="315" r:id="rId47"/>
    <p:sldId id="316" r:id="rId48"/>
    <p:sldId id="317" r:id="rId49"/>
    <p:sldId id="318" r:id="rId50"/>
    <p:sldId id="319" r:id="rId51"/>
    <p:sldId id="320" r:id="rId52"/>
    <p:sldId id="323" r:id="rId53"/>
    <p:sldId id="335" r:id="rId54"/>
    <p:sldId id="334" r:id="rId55"/>
    <p:sldId id="336" r:id="rId56"/>
    <p:sldId id="337" r:id="rId57"/>
    <p:sldId id="338" r:id="rId58"/>
    <p:sldId id="339" r:id="rId59"/>
    <p:sldId id="314" r:id="rId60"/>
    <p:sldId id="340" r:id="rId61"/>
    <p:sldId id="341" r:id="rId62"/>
    <p:sldId id="342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60" r:id="rId73"/>
    <p:sldId id="361" r:id="rId74"/>
    <p:sldId id="362" r:id="rId75"/>
    <p:sldId id="363" r:id="rId76"/>
    <p:sldId id="364" r:id="rId77"/>
    <p:sldId id="365" r:id="rId78"/>
    <p:sldId id="366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678A2-916C-4203-B983-6973A610ADAB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70394-8E22-4CB0-839C-0B5606539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5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501-6FE1-4A70-8A5D-3879FA1769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527C1836-8377-46E1-9A76-AA062B5278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6E499F58-8C5F-4C55-A2FA-13CE994DAD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4281858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A0EF2FD3-0005-4E08-8C0E-41C0F3557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4DCD07-A7E7-4A5A-86C8-50B131DE505E}" type="slidenum">
              <a:rPr lang="en-US" altLang="en-US">
                <a:latin typeface="Calibri" panose="020F0502020204030204" pitchFamily="34" charset="0"/>
              </a:rPr>
              <a:pPr eaLnBrk="1" hangingPunct="1"/>
              <a:t>72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E16A8870-124E-4B70-B9E5-326A83F17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21799BB9-6CAC-4927-A09E-33FC5CC73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Type I: avulsion, no displacement; Type II: avulsion, displaced; Type III: torn ligament, stable in flexion; Type IV: torn ligament, unstable flexion</a:t>
            </a:r>
          </a:p>
        </p:txBody>
      </p:sp>
    </p:spTree>
    <p:extLst>
      <p:ext uri="{BB962C8B-B14F-4D97-AF65-F5344CB8AC3E}">
        <p14:creationId xmlns:p14="http://schemas.microsoft.com/office/powerpoint/2010/main" val="2365281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66A085A5-671A-4DF0-99C6-E6A185BA6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92B5A3-FE03-46A4-99BD-1FD6134C5805}" type="slidenum">
              <a:rPr lang="en-US" altLang="en-US">
                <a:latin typeface="Calibri" panose="020F0502020204030204" pitchFamily="34" charset="0"/>
              </a:rPr>
              <a:pPr eaLnBrk="1" hangingPunct="1"/>
              <a:t>73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D5E5A48E-EAF9-44A5-96E3-32592E03E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5A9223B3-D922-43EB-B083-5A32D7AC8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With extension or slight flexion the normally taut volar plate gives MCP stability</a:t>
            </a:r>
          </a:p>
          <a:p>
            <a:pPr eaLnBrk="1" hangingPunct="1"/>
            <a:r>
              <a:rPr lang="en-US" altLang="en-US"/>
              <a:t>Type I: avulsion, no displacement; Type II: avulsion, displaced; Type III: torn ligament, stable in flexion; Type IV: torn ligament, unstable flexion</a:t>
            </a:r>
          </a:p>
        </p:txBody>
      </p:sp>
    </p:spTree>
    <p:extLst>
      <p:ext uri="{BB962C8B-B14F-4D97-AF65-F5344CB8AC3E}">
        <p14:creationId xmlns:p14="http://schemas.microsoft.com/office/powerpoint/2010/main" val="3354977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01FA6C9A-5DB8-4C27-9628-DEF1B69FA7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7AA7D0A1-422C-408F-B2CD-CEA68F5A9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4282801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34CC290D-916D-4281-87CA-EBDB6F51A9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B282608-2681-4A1D-A431-0C8DD83424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Kim does not digital block, nor has she ever seen anybody do it</a:t>
            </a:r>
          </a:p>
        </p:txBody>
      </p:sp>
    </p:spTree>
    <p:extLst>
      <p:ext uri="{BB962C8B-B14F-4D97-AF65-F5344CB8AC3E}">
        <p14:creationId xmlns:p14="http://schemas.microsoft.com/office/powerpoint/2010/main" val="2656820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B27B16F9-5EB3-441F-A822-5E3A0BF2B7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CD27E67B-26D5-445C-B784-685132DCA2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Figure 8. </a:t>
            </a:r>
            <a:r>
              <a:rPr lang="en-US" altLang="en-US"/>
              <a:t>Stener lesion. Note that the proximal end of the UCL displaces outside of the adductor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aponeurosis. (UCL = ulnar collateral ligament.)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Adductor Aponeurosis: fibers of the adductor pollicis tendon (intrinsic hand muscle) with fibers of the extensor aponeurosis</a:t>
            </a:r>
          </a:p>
          <a:p>
            <a:pPr eaLnBrk="1" hangingPunct="1">
              <a:spcBef>
                <a:spcPct val="0"/>
              </a:spcBef>
            </a:pPr>
            <a:endParaRPr lang="en-US" altLang="en-US" b="1"/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One of the big debate is when to get the MRI.</a:t>
            </a:r>
          </a:p>
          <a:p>
            <a:pPr eaLnBrk="1" hangingPunct="1">
              <a:spcBef>
                <a:spcPct val="0"/>
              </a:spcBef>
            </a:pPr>
            <a:endParaRPr lang="en-US" altLang="en-US" b="1"/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Pt. wants to avoid the OR.  Fine after a cast for 6 weeks because stiff but will loosen up.  MRI can help show the patient.</a:t>
            </a:r>
          </a:p>
          <a:p>
            <a:pPr eaLnBrk="1" hangingPunct="1">
              <a:spcBef>
                <a:spcPct val="0"/>
              </a:spcBef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866998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9C428E0D-2CDB-471C-ADC0-7D62252DA4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B15492CA-6449-4FC7-8678-B21AABD9EE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67201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CA9C-86AA-4B5F-9BC3-53BF630D327E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08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Classification not worth knowing, but it</a:t>
            </a:r>
            <a:r>
              <a:rPr lang="en-US" baseline="0" dirty="0"/>
              <a:t> does demonstrate the spectrum of pathology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CA9C-86AA-4B5F-9BC3-53BF630D327E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97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Classification not worth knowing, but it</a:t>
            </a:r>
            <a:r>
              <a:rPr lang="en-US" baseline="0" dirty="0"/>
              <a:t> does demonstrate the spectrum </a:t>
            </a:r>
            <a:r>
              <a:rPr lang="en-US" baseline="0"/>
              <a:t>of pathology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CA9C-86AA-4B5F-9BC3-53BF630D327E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8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501-6FE1-4A70-8A5D-3879FA1769E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16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CA9C-86AA-4B5F-9BC3-53BF630D327E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73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*Despite the fact that it is not</a:t>
            </a:r>
            <a:r>
              <a:rPr lang="en-US" baseline="0" dirty="0"/>
              <a:t> an inflammatory condition!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CA9C-86AA-4B5F-9BC3-53BF630D327E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1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*Despite the fact that it is not</a:t>
            </a:r>
            <a:r>
              <a:rPr lang="en-US" baseline="0" dirty="0"/>
              <a:t> an inflammatory condition!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BDCA9C-86AA-4B5F-9BC3-53BF630D327E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501-6FE1-4A70-8A5D-3879FA1769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72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501-6FE1-4A70-8A5D-3879FA1769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6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501-6FE1-4A70-8A5D-3879FA1769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9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D8501-6FE1-4A70-8A5D-3879FA1769E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5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BD1F4246-7CB7-405A-83CF-2A7B7BE930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315252E-C51B-4B5B-86FB-D044CC7376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Figure 2.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Injury to the joint extensor tendon at the distal interphalangeal joint (mallet finger)</a:t>
            </a:r>
          </a:p>
        </p:txBody>
      </p:sp>
    </p:spTree>
    <p:extLst>
      <p:ext uri="{BB962C8B-B14F-4D97-AF65-F5344CB8AC3E}">
        <p14:creationId xmlns:p14="http://schemas.microsoft.com/office/powerpoint/2010/main" val="356926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6D617632-5FEF-4816-8256-FB8FC05460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C2312F4F-10F3-4DE5-93CA-D6917EA618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Commonly occurs in basketball</a:t>
            </a:r>
          </a:p>
          <a:p>
            <a:pPr eaLnBrk="1" hangingPunct="1">
              <a:spcBef>
                <a:spcPct val="0"/>
              </a:spcBef>
            </a:pPr>
            <a:endParaRPr lang="en-US" altLang="en-US" b="1"/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Figure 6.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Boutonniére deformity caused by a central slip extensor tendon injury. </a:t>
            </a:r>
            <a:r>
              <a:rPr lang="en-US" altLang="en-US" b="1" i="1"/>
              <a:t>(A)</a:t>
            </a:r>
            <a:r>
              <a:rPr lang="en-US" altLang="en-US" b="1"/>
              <a:t> Normal alignment.</a:t>
            </a:r>
            <a:r>
              <a:rPr lang="en-US" altLang="en-US" b="1" i="1"/>
              <a:t> (B)</a:t>
            </a:r>
            <a:r>
              <a:rPr lang="en-US" altLang="en-US" b="1"/>
              <a:t> Boutonniére deformity.</a:t>
            </a:r>
          </a:p>
        </p:txBody>
      </p:sp>
    </p:spTree>
    <p:extLst>
      <p:ext uri="{BB962C8B-B14F-4D97-AF65-F5344CB8AC3E}">
        <p14:creationId xmlns:p14="http://schemas.microsoft.com/office/powerpoint/2010/main" val="251141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9518D0C3-BE7C-4FA3-8253-F00C76C3C7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A5E32F96-7574-4F19-9CAA-A7F3A4F052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Boutonnier- flexion of PIP coupled with extension of MCP and DIP</a:t>
            </a:r>
          </a:p>
          <a:p>
            <a:pPr eaLnBrk="1" hangingPunct="1">
              <a:spcBef>
                <a:spcPct val="0"/>
              </a:spcBef>
            </a:pPr>
            <a:endParaRPr lang="en-US" altLang="en-US" b="1"/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Takes several weeks- lateral bands slip inferiorly</a:t>
            </a:r>
          </a:p>
        </p:txBody>
      </p:sp>
    </p:spTree>
    <p:extLst>
      <p:ext uri="{BB962C8B-B14F-4D97-AF65-F5344CB8AC3E}">
        <p14:creationId xmlns:p14="http://schemas.microsoft.com/office/powerpoint/2010/main" val="381366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8751"/>
            <a:ext cx="10972800" cy="597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3">
            <a:extLst>
              <a:ext uri="{FF2B5EF4-FFF2-40B4-BE49-F238E27FC236}">
                <a16:creationId xmlns:a16="http://schemas.microsoft.com/office/drawing/2014/main" id="{52325A6A-504B-4FB5-BB50-8661F1C87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D7C0A906-1C7A-4BBF-B40F-8EF9A6E5BC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0601BE0-6257-4270-AF06-76DAE3BFF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B036B-E432-4EA2-8468-80A49EA6D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861608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png"/><Relationship Id="rId7" Type="http://schemas.openxmlformats.org/officeDocument/2006/relationships/hyperlink" Target="http://www.emedicine.com/cgi-bin/foxweb.exe/makezoom@/em/makezoom?picture=\websites\emedicine\sports\images\Large\3972M4.JPG&amp;template=izoom2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hyperlink" Target="http://www.emedicine.com/cgi-bin/foxweb.exe/makezoom@/em/makezoom?picture=\websites\emedicine\sports\images\Large\3372M3.JPG&amp;template=izoom2" TargetMode="External"/><Relationship Id="rId4" Type="http://schemas.openxmlformats.org/officeDocument/2006/relationships/image" Target="../media/image4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A523-01F5-4676-8B02-F9CBBBD11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Upper Extremity Strains and Sprains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9CB9E-E7DC-485E-894B-915E4DDEB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Orrin Franko</a:t>
            </a:r>
          </a:p>
          <a:p>
            <a:r>
              <a:rPr lang="en-US" dirty="0"/>
              <a:t>East Bay Hand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02539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863" y="676126"/>
            <a:ext cx="2692940" cy="1293028"/>
          </a:xfrm>
        </p:spPr>
        <p:txBody>
          <a:bodyPr/>
          <a:lstStyle/>
          <a:p>
            <a:r>
              <a:rPr lang="en-US" dirty="0"/>
              <a:t>Strains </a:t>
            </a:r>
            <a:endParaRPr lang="en-GB" dirty="0"/>
          </a:p>
        </p:txBody>
      </p:sp>
      <p:pic>
        <p:nvPicPr>
          <p:cNvPr id="6150" name="Picture 6" descr="Image result for Strai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445" y="1722167"/>
            <a:ext cx="6787836" cy="47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5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B4B24C-C25E-4E58-A310-AF26F8C5B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164" y="318495"/>
            <a:ext cx="10578359" cy="1400530"/>
          </a:xfrm>
        </p:spPr>
        <p:txBody>
          <a:bodyPr/>
          <a:lstStyle/>
          <a:p>
            <a:r>
              <a:rPr lang="en-US" altLang="en-US" dirty="0"/>
              <a:t>“Shoulder Separation” = AC Dislocation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607D3E5-FAA7-4A8E-B13A-D6F8E4663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3164" y="1549578"/>
            <a:ext cx="11861875" cy="4195481"/>
          </a:xfrm>
        </p:spPr>
        <p:txBody>
          <a:bodyPr/>
          <a:lstStyle/>
          <a:p>
            <a:r>
              <a:rPr lang="en-US" altLang="en-US" dirty="0"/>
              <a:t> </a:t>
            </a:r>
            <a:r>
              <a:rPr lang="en-US" altLang="en-US" sz="3600" dirty="0"/>
              <a:t>Def:  A sprain of the acromioclavicular ligament</a:t>
            </a:r>
          </a:p>
          <a:p>
            <a:endParaRPr lang="en-US" altLang="en-US" sz="3600" dirty="0"/>
          </a:p>
          <a:p>
            <a:r>
              <a:rPr lang="en-US" altLang="en-US" sz="3600" dirty="0" err="1"/>
              <a:t>Mechanis</a:t>
            </a:r>
            <a:r>
              <a:rPr lang="en-US" altLang="en-US" sz="3600" dirty="0"/>
              <a:t>:  fall on the outstretched arm tip of the shoulder</a:t>
            </a:r>
          </a:p>
          <a:p>
            <a:pPr lvl="1"/>
            <a:r>
              <a:rPr lang="en-US" altLang="en-US" sz="3400" dirty="0"/>
              <a:t> Cyclists</a:t>
            </a:r>
          </a:p>
        </p:txBody>
      </p:sp>
    </p:spTree>
    <p:extLst>
      <p:ext uri="{BB962C8B-B14F-4D97-AF65-F5344CB8AC3E}">
        <p14:creationId xmlns:p14="http://schemas.microsoft.com/office/powerpoint/2010/main" val="2556202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4B9E1F3-D581-4871-A271-FC2674E9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191000" cy="24384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4">
            <a:extLst>
              <a:ext uri="{FF2B5EF4-FFF2-40B4-BE49-F238E27FC236}">
                <a16:creationId xmlns:a16="http://schemas.microsoft.com/office/drawing/2014/main" id="{47DBEA3A-295E-47E7-89A5-13DA39708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0" y="3562350"/>
            <a:ext cx="3733800" cy="248285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5">
            <a:extLst>
              <a:ext uri="{FF2B5EF4-FFF2-40B4-BE49-F238E27FC236}">
                <a16:creationId xmlns:a16="http://schemas.microsoft.com/office/drawing/2014/main" id="{BD1E8A47-CB13-4AF2-8FB4-9894D3D7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276600"/>
            <a:ext cx="299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3600" b="1"/>
              <a:t>Anterior View</a:t>
            </a:r>
            <a:endParaRPr lang="en-US" altLang="en-US"/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id="{3CF26D48-EB96-4067-B0A9-24AEC4E32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6045200"/>
            <a:ext cx="309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3600" b="1"/>
              <a:t>Posterior View</a:t>
            </a:r>
            <a:endParaRPr lang="en-US" altLang="en-US"/>
          </a:p>
        </p:txBody>
      </p:sp>
      <p:pic>
        <p:nvPicPr>
          <p:cNvPr id="5126" name="Picture 8" descr="http://1.bp.blogspot.com/_teiZk-aADB4/SRI9s4kdufI/AAAAAAAAANQ/fvMLnf9wd_g/s400/IMG_3382.jpg">
            <a:extLst>
              <a:ext uri="{FF2B5EF4-FFF2-40B4-BE49-F238E27FC236}">
                <a16:creationId xmlns:a16="http://schemas.microsoft.com/office/drawing/2014/main" id="{3D9E8EFE-A542-457A-8E9A-A3955740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225" y="4000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17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F3820D29-2B5C-4877-BBED-17F860BBB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17" y="685801"/>
            <a:ext cx="957885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Sx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Point tenderness over AC joint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- inability or pain with abduction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- in some cases, gross deformity</a:t>
            </a:r>
          </a:p>
          <a:p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• Tx: Immobilization with a sling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- ice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- NSAIDS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- if grade III or above, refer to a surgeon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- if grade I protective padding</a:t>
            </a:r>
          </a:p>
        </p:txBody>
      </p:sp>
    </p:spTree>
    <p:extLst>
      <p:ext uri="{BB962C8B-B14F-4D97-AF65-F5344CB8AC3E}">
        <p14:creationId xmlns:p14="http://schemas.microsoft.com/office/powerpoint/2010/main" val="5231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9AD2D70-69B2-45D2-9B29-1B8AB02DE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Rotator Cuff Strain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55F2586-5F21-498C-A9EC-0DB866B5B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 degrees</a:t>
            </a:r>
          </a:p>
          <a:p>
            <a:pPr eaLnBrk="1" hangingPunct="1">
              <a:defRPr/>
            </a:pPr>
            <a:r>
              <a:rPr lang="en-US"/>
              <a:t>Most involve supraspinatus</a:t>
            </a:r>
          </a:p>
          <a:p>
            <a:pPr eaLnBrk="1" hangingPunct="1">
              <a:defRPr/>
            </a:pPr>
            <a:r>
              <a:rPr lang="en-US"/>
              <a:t>Tears usually at insertion on humerus</a:t>
            </a:r>
          </a:p>
        </p:txBody>
      </p:sp>
    </p:spTree>
    <p:extLst>
      <p:ext uri="{BB962C8B-B14F-4D97-AF65-F5344CB8AC3E}">
        <p14:creationId xmlns:p14="http://schemas.microsoft.com/office/powerpoint/2010/main" val="208186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C0D7FA0-EFB6-40C3-B515-B37BD3D3E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Rotator cuff strain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510A73D-3384-435E-BF7E-1D6B4B197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0964" name="Picture 4" descr="Rotator-cuff-injury13">
            <a:extLst>
              <a:ext uri="{FF2B5EF4-FFF2-40B4-BE49-F238E27FC236}">
                <a16:creationId xmlns:a16="http://schemas.microsoft.com/office/drawing/2014/main" id="{BE665207-FE2A-4C5F-9BDF-0C5BE0F7B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568" y="1853247"/>
            <a:ext cx="5100475" cy="447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shoulder_rotator_cuff_intro_01">
            <a:extLst>
              <a:ext uri="{FF2B5EF4-FFF2-40B4-BE49-F238E27FC236}">
                <a16:creationId xmlns:a16="http://schemas.microsoft.com/office/drawing/2014/main" id="{35950296-063C-41FD-84E5-C7C18030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311" y="1853248"/>
            <a:ext cx="4156585" cy="447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516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0C8E360-78F5-4A10-A2D5-F7A343CAA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Mechanism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5E3D505-E216-4686-B3C3-E038E2669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Dynamic rotation of arm at high velocity (overhead throwing)</a:t>
            </a:r>
          </a:p>
          <a:p>
            <a:pPr eaLnBrk="1" hangingPunct="1">
              <a:defRPr/>
            </a:pPr>
            <a:r>
              <a:rPr lang="en-US"/>
              <a:t>Usually involves individuals with a history of impingement or instability</a:t>
            </a:r>
          </a:p>
        </p:txBody>
      </p:sp>
    </p:spTree>
    <p:extLst>
      <p:ext uri="{BB962C8B-B14F-4D97-AF65-F5344CB8AC3E}">
        <p14:creationId xmlns:p14="http://schemas.microsoft.com/office/powerpoint/2010/main" val="370965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CC3AA88-553F-4E55-B37B-845899AE3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Signs &amp; symptoms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4D92B0B-F511-4620-A82B-1BA0D490F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Pain w/ muscle contraction</a:t>
            </a:r>
          </a:p>
          <a:p>
            <a:pPr eaLnBrk="1" hangingPunct="1">
              <a:defRPr/>
            </a:pPr>
            <a:r>
              <a:rPr lang="en-US" dirty="0"/>
              <a:t>Tenderness over greater tuberosity</a:t>
            </a:r>
          </a:p>
          <a:p>
            <a:pPr eaLnBrk="1" hangingPunct="1">
              <a:defRPr/>
            </a:pPr>
            <a:r>
              <a:rPr lang="en-US" dirty="0"/>
              <a:t>Loss of strength</a:t>
            </a:r>
          </a:p>
          <a:p>
            <a:pPr eaLnBrk="1" hangingPunct="1">
              <a:defRPr/>
            </a:pPr>
            <a:r>
              <a:rPr lang="en-US" dirty="0"/>
              <a:t>Complete tear produces pain, loss of function, swelling and POT</a:t>
            </a:r>
          </a:p>
        </p:txBody>
      </p:sp>
    </p:spTree>
    <p:extLst>
      <p:ext uri="{BB962C8B-B14F-4D97-AF65-F5344CB8AC3E}">
        <p14:creationId xmlns:p14="http://schemas.microsoft.com/office/powerpoint/2010/main" val="16572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1E28866-1A80-46E6-82D2-9A3B130F2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Treatment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B66466A-D8C1-48A4-8722-BD1582BA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RICE</a:t>
            </a:r>
          </a:p>
          <a:p>
            <a:pPr eaLnBrk="1" hangingPunct="1">
              <a:defRPr/>
            </a:pPr>
            <a:r>
              <a:rPr lang="en-US"/>
              <a:t>Decrease level of activity </a:t>
            </a:r>
          </a:p>
          <a:p>
            <a:pPr eaLnBrk="1" hangingPunct="1">
              <a:defRPr/>
            </a:pPr>
            <a:r>
              <a:rPr lang="en-US"/>
              <a:t>Exercises to strengthen rotator cuff</a:t>
            </a:r>
          </a:p>
        </p:txBody>
      </p:sp>
    </p:spTree>
    <p:extLst>
      <p:ext uri="{BB962C8B-B14F-4D97-AF65-F5344CB8AC3E}">
        <p14:creationId xmlns:p14="http://schemas.microsoft.com/office/powerpoint/2010/main" val="437575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9004E8E-1025-4A40-8794-7017D2AC7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Biceps tendon rupture</a:t>
            </a:r>
          </a:p>
        </p:txBody>
      </p:sp>
      <p:pic>
        <p:nvPicPr>
          <p:cNvPr id="45061" name="Picture 5" descr="biceps tendon rupture">
            <a:extLst>
              <a:ext uri="{FF2B5EF4-FFF2-40B4-BE49-F238E27FC236}">
                <a16:creationId xmlns:a16="http://schemas.microsoft.com/office/drawing/2014/main" id="{115DF888-5803-4D6E-A8AB-916701C2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320" y="1723683"/>
            <a:ext cx="2791234" cy="421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4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943" y="1825626"/>
            <a:ext cx="3698093" cy="475218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09634" y="1827273"/>
            <a:ext cx="4329716" cy="1017431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en-US" sz="4000" dirty="0"/>
              <a:t>www.EBHMC.com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93" y="442120"/>
            <a:ext cx="6591300" cy="1171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F9B6AA-4F04-41B3-BD09-8EAEEFF5CD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756" y="2638474"/>
            <a:ext cx="4129473" cy="3939332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8676188" y="5408837"/>
            <a:ext cx="270457" cy="25999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455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9B04E61-B964-4B5B-A3DD-A1E1D1EF1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Mechanism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A61F25A-8DDA-4099-8181-D0E61ADB7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Direct blow </a:t>
            </a:r>
          </a:p>
          <a:p>
            <a:pPr eaLnBrk="1" hangingPunct="1">
              <a:defRPr/>
            </a:pPr>
            <a:r>
              <a:rPr lang="en-US"/>
              <a:t>Severe contraction of biceps</a:t>
            </a:r>
          </a:p>
        </p:txBody>
      </p:sp>
    </p:spTree>
    <p:extLst>
      <p:ext uri="{BB962C8B-B14F-4D97-AF65-F5344CB8AC3E}">
        <p14:creationId xmlns:p14="http://schemas.microsoft.com/office/powerpoint/2010/main" val="4216845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D58B6F3-727D-43A8-9A38-B8F06C1A1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Signs &amp; symptoms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DB6CE60-A5EB-4395-9299-DDADE88BE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Pain and bruising through arm</a:t>
            </a:r>
          </a:p>
          <a:p>
            <a:pPr eaLnBrk="1" hangingPunct="1">
              <a:defRPr/>
            </a:pPr>
            <a:r>
              <a:rPr lang="en-US" dirty="0"/>
              <a:t>Deformity of biceps—balling up of muscle belly</a:t>
            </a:r>
          </a:p>
          <a:p>
            <a:pPr eaLnBrk="1" hangingPunct="1">
              <a:defRPr/>
            </a:pPr>
            <a:r>
              <a:rPr lang="en-US" dirty="0"/>
              <a:t>Pain with elbow flexion or supination</a:t>
            </a:r>
          </a:p>
        </p:txBody>
      </p:sp>
    </p:spTree>
    <p:extLst>
      <p:ext uri="{BB962C8B-B14F-4D97-AF65-F5344CB8AC3E}">
        <p14:creationId xmlns:p14="http://schemas.microsoft.com/office/powerpoint/2010/main" val="618180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7706132-8CDA-461C-A900-149BE8E15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Treatment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BE904EC-5DAF-4284-9F49-9BDAB4840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Ice</a:t>
            </a:r>
          </a:p>
          <a:p>
            <a:pPr eaLnBrk="1" hangingPunct="1">
              <a:defRPr/>
            </a:pPr>
            <a:r>
              <a:rPr lang="en-US" dirty="0"/>
              <a:t>Immobilization (short term)</a:t>
            </a:r>
          </a:p>
          <a:p>
            <a:pPr eaLnBrk="1" hangingPunct="1">
              <a:defRPr/>
            </a:pPr>
            <a:r>
              <a:rPr lang="en-US" dirty="0"/>
              <a:t>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1268176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D2C5F4E-583E-45C3-AD71-3A095B8F7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Tendonitis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B4DD027-FB99-4026-ABAA-8F45C9D51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Rotator cuff</a:t>
            </a:r>
          </a:p>
          <a:p>
            <a:pPr eaLnBrk="1" hangingPunct="1">
              <a:defRPr/>
            </a:pPr>
            <a:r>
              <a:rPr lang="en-US"/>
              <a:t>Biceps</a:t>
            </a:r>
          </a:p>
          <a:p>
            <a:pPr eaLnBrk="1" hangingPunct="1">
              <a:defRPr/>
            </a:pPr>
            <a:r>
              <a:rPr lang="en-US"/>
              <a:t>Common among athletes performing overhead motions due to overuse or muscle weakness</a:t>
            </a:r>
          </a:p>
        </p:txBody>
      </p:sp>
    </p:spTree>
    <p:extLst>
      <p:ext uri="{BB962C8B-B14F-4D97-AF65-F5344CB8AC3E}">
        <p14:creationId xmlns:p14="http://schemas.microsoft.com/office/powerpoint/2010/main" val="3786424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0E8534B-2C40-495A-97B0-A404E2980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Mechanism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DF4E501-38E9-428E-8CBE-22D3D2C23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Repetitive overhead motion causing inflammation of tendon</a:t>
            </a:r>
          </a:p>
        </p:txBody>
      </p:sp>
    </p:spTree>
    <p:extLst>
      <p:ext uri="{BB962C8B-B14F-4D97-AF65-F5344CB8AC3E}">
        <p14:creationId xmlns:p14="http://schemas.microsoft.com/office/powerpoint/2010/main" val="3481948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EE1C923-D621-4039-9DF7-D1FD85BE2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Signs &amp; symptoms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6B0FFB1-0674-4934-ABD2-2177C96EB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Tenderness to palpation</a:t>
            </a:r>
          </a:p>
          <a:p>
            <a:pPr eaLnBrk="1" hangingPunct="1">
              <a:defRPr/>
            </a:pPr>
            <a:r>
              <a:rPr lang="en-US" dirty="0"/>
              <a:t>Swelling</a:t>
            </a:r>
          </a:p>
          <a:p>
            <a:pPr eaLnBrk="1" hangingPunct="1">
              <a:defRPr/>
            </a:pPr>
            <a:r>
              <a:rPr lang="en-US" dirty="0"/>
              <a:t>Crepitus</a:t>
            </a:r>
          </a:p>
          <a:p>
            <a:pPr eaLnBrk="1" hangingPunct="1">
              <a:defRPr/>
            </a:pPr>
            <a:r>
              <a:rPr lang="en-US" dirty="0"/>
              <a:t>Pain with motion</a:t>
            </a:r>
          </a:p>
        </p:txBody>
      </p:sp>
    </p:spTree>
    <p:extLst>
      <p:ext uri="{BB962C8B-B14F-4D97-AF65-F5344CB8AC3E}">
        <p14:creationId xmlns:p14="http://schemas.microsoft.com/office/powerpoint/2010/main" val="1115800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5B02DE5-B47A-47C0-B31E-8A02DD4C3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Treatment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473CF07-DCEE-4244-B5C3-B3D7E1034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Rest</a:t>
            </a:r>
          </a:p>
          <a:p>
            <a:pPr eaLnBrk="1" hangingPunct="1">
              <a:defRPr/>
            </a:pPr>
            <a:r>
              <a:rPr lang="en-US" dirty="0"/>
              <a:t>Ice</a:t>
            </a:r>
          </a:p>
          <a:p>
            <a:pPr eaLnBrk="1" hangingPunct="1">
              <a:defRPr/>
            </a:pPr>
            <a:r>
              <a:rPr lang="en-US" dirty="0"/>
              <a:t>Heat</a:t>
            </a:r>
          </a:p>
          <a:p>
            <a:pPr eaLnBrk="1" hangingPunct="1">
              <a:defRPr/>
            </a:pPr>
            <a:r>
              <a:rPr lang="en-US" dirty="0"/>
              <a:t>NSAIDS</a:t>
            </a:r>
          </a:p>
          <a:p>
            <a:pPr eaLnBrk="1" hangingPunct="1">
              <a:defRPr/>
            </a:pPr>
            <a:r>
              <a:rPr lang="en-US" dirty="0"/>
              <a:t>Stretching</a:t>
            </a:r>
          </a:p>
          <a:p>
            <a:pPr eaLnBrk="1" hangingPunct="1">
              <a:defRPr/>
            </a:pPr>
            <a:r>
              <a:rPr lang="en-US" dirty="0"/>
              <a:t>Strengthening</a:t>
            </a:r>
          </a:p>
          <a:p>
            <a:pPr eaLnBrk="1" hangingPunct="1">
              <a:defRPr/>
            </a:pPr>
            <a:r>
              <a:rPr lang="en-US" dirty="0"/>
              <a:t>Activity modification (reduction in pitching for adolescents)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20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77A0263-36AA-4E18-9D8B-BCD77E57B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Impingement syndrome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D64C8D7-F786-495B-9BE6-B95226DFE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Involves compression of supraspinatus tendon, subacromial bursa, long head of biceps tendon (all are under the coracoacromial arch)</a:t>
            </a:r>
          </a:p>
        </p:txBody>
      </p:sp>
    </p:spTree>
    <p:extLst>
      <p:ext uri="{BB962C8B-B14F-4D97-AF65-F5344CB8AC3E}">
        <p14:creationId xmlns:p14="http://schemas.microsoft.com/office/powerpoint/2010/main" val="2418263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ECC520A-243B-42F0-BFC5-47E3AAAF13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8750"/>
            <a:ext cx="8229600" cy="125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Impingement </a:t>
            </a:r>
          </a:p>
        </p:txBody>
      </p:sp>
      <p:pic>
        <p:nvPicPr>
          <p:cNvPr id="54275" name="Picture 6" descr="june4impingement">
            <a:extLst>
              <a:ext uri="{FF2B5EF4-FFF2-40B4-BE49-F238E27FC236}">
                <a16:creationId xmlns:a16="http://schemas.microsoft.com/office/drawing/2014/main" id="{241AE3D2-B3F3-46BF-BBCA-12273656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1" y="1447800"/>
            <a:ext cx="42211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33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042E44F-2F7C-42B9-A455-3D9F10252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Impingement</a:t>
            </a:r>
          </a:p>
        </p:txBody>
      </p:sp>
      <p:pic>
        <p:nvPicPr>
          <p:cNvPr id="55299" name="Picture 4" descr="normal shoulder">
            <a:extLst>
              <a:ext uri="{FF2B5EF4-FFF2-40B4-BE49-F238E27FC236}">
                <a16:creationId xmlns:a16="http://schemas.microsoft.com/office/drawing/2014/main" id="{FDEFC03C-4175-4C2A-B455-7ED79352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5" descr="impinged shoulder">
            <a:extLst>
              <a:ext uri="{FF2B5EF4-FFF2-40B4-BE49-F238E27FC236}">
                <a16:creationId xmlns:a16="http://schemas.microsoft.com/office/drawing/2014/main" id="{503712EF-283D-408A-8B86-61D4E531DE6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0" y="2514600"/>
            <a:ext cx="2800350" cy="280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00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Cell: 858-337-7149</a:t>
            </a:r>
            <a:br>
              <a:rPr lang="en-US" dirty="0"/>
            </a:br>
            <a:r>
              <a:rPr lang="en-US" dirty="0"/>
              <a:t>www.ebhmc.com/referral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535" y="1888047"/>
            <a:ext cx="77247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73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D2D358A-1719-4508-991F-FCD016BAF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Mechanism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C5B49AB-3B0B-459F-9FB6-B96738E47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Repetitive overhead motions</a:t>
            </a:r>
          </a:p>
        </p:txBody>
      </p:sp>
    </p:spTree>
    <p:extLst>
      <p:ext uri="{BB962C8B-B14F-4D97-AF65-F5344CB8AC3E}">
        <p14:creationId xmlns:p14="http://schemas.microsoft.com/office/powerpoint/2010/main" val="671339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4BE3006-9A22-4872-98F7-B3867AA9A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Signs &amp; symptoms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C06AC25-AE8D-4634-A515-70BCAD1AA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Diffuse pain around the acromion process when arm is in overhead position</a:t>
            </a:r>
          </a:p>
          <a:p>
            <a:pPr eaLnBrk="1" hangingPunct="1">
              <a:defRPr/>
            </a:pPr>
            <a:r>
              <a:rPr lang="en-US"/>
              <a:t>External rotators are weak</a:t>
            </a:r>
          </a:p>
          <a:p>
            <a:pPr eaLnBrk="1" hangingPunct="1">
              <a:defRPr/>
            </a:pPr>
            <a:r>
              <a:rPr lang="en-US"/>
              <a:t>“+” impingement test</a:t>
            </a:r>
          </a:p>
          <a:p>
            <a:pPr eaLnBrk="1" hangingPunct="1">
              <a:defRPr/>
            </a:pPr>
            <a:r>
              <a:rPr lang="en-US"/>
              <a:t>Empty can test may increase pain</a:t>
            </a:r>
          </a:p>
          <a:p>
            <a:pPr eaLnBrk="1" hangingPunct="1">
              <a:defRPr/>
            </a:pPr>
            <a:r>
              <a:rPr lang="en-US"/>
              <a:t>Pinching sensation</a:t>
            </a:r>
          </a:p>
        </p:txBody>
      </p:sp>
    </p:spTree>
    <p:extLst>
      <p:ext uri="{BB962C8B-B14F-4D97-AF65-F5344CB8AC3E}">
        <p14:creationId xmlns:p14="http://schemas.microsoft.com/office/powerpoint/2010/main" val="2551444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CA73E67-9DEC-4D55-BE33-5662902E8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Treatment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3089F48-8C63-4E98-9C95-56019E0BA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RICE</a:t>
            </a:r>
          </a:p>
          <a:p>
            <a:pPr eaLnBrk="1" hangingPunct="1">
              <a:defRPr/>
            </a:pPr>
            <a:r>
              <a:rPr lang="en-US"/>
              <a:t>Restore normal biomechanics to shoulder</a:t>
            </a:r>
          </a:p>
          <a:p>
            <a:pPr eaLnBrk="1" hangingPunct="1">
              <a:defRPr/>
            </a:pPr>
            <a:r>
              <a:rPr lang="en-US"/>
              <a:t>Strengthen RC muscles and muscles that produce movement of scapula</a:t>
            </a:r>
          </a:p>
          <a:p>
            <a:pPr eaLnBrk="1" hangingPunct="1">
              <a:defRPr/>
            </a:pPr>
            <a:r>
              <a:rPr lang="en-US"/>
              <a:t>Stretch posterior and inferior joint capsule</a:t>
            </a:r>
          </a:p>
        </p:txBody>
      </p:sp>
    </p:spTree>
    <p:extLst>
      <p:ext uri="{BB962C8B-B14F-4D97-AF65-F5344CB8AC3E}">
        <p14:creationId xmlns:p14="http://schemas.microsoft.com/office/powerpoint/2010/main" val="174224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C417-4115-405E-82A0-1DE42F06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095250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Elbow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62F0-EAF1-41DF-9D51-F8A80F603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61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>
            <a:extLst>
              <a:ext uri="{FF2B5EF4-FFF2-40B4-BE49-F238E27FC236}">
                <a16:creationId xmlns:a16="http://schemas.microsoft.com/office/drawing/2014/main" id="{8F2E3D9C-71D6-43B2-809D-F949EAA27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>
                <a:latin typeface="Arial" panose="020B0604020202020204" pitchFamily="34" charset="0"/>
              </a:rPr>
              <a:t>Lateral Epicondylitis (tennis elbow)</a:t>
            </a:r>
            <a:br>
              <a:rPr lang="en-US" altLang="en-US" sz="3600">
                <a:latin typeface="Arial" panose="020B0604020202020204" pitchFamily="34" charset="0"/>
              </a:rPr>
            </a:b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29699" name="Rectangle 1027">
            <a:extLst>
              <a:ext uri="{FF2B5EF4-FFF2-40B4-BE49-F238E27FC236}">
                <a16:creationId xmlns:a16="http://schemas.microsoft.com/office/drawing/2014/main" id="{3646A5FC-77F0-41AD-AB95-B3213C332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Pathology</a:t>
            </a:r>
          </a:p>
          <a:p>
            <a:pPr lvl="1"/>
            <a:r>
              <a:rPr lang="en-US" altLang="en-US"/>
              <a:t> 30 – 50 years old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Repetitive micro-trauma </a:t>
            </a:r>
          </a:p>
          <a:p>
            <a:pPr lvl="1"/>
            <a:r>
              <a:rPr lang="en-US" altLang="en-US">
                <a:cs typeface="Arial" panose="020B0604020202020204" pitchFamily="34" charset="0"/>
              </a:rPr>
              <a:t>Chronic tear in the origin of the extensor carpi radialis brevis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0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EC1E50A-5020-428C-BBDB-E7A8F34C6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>
                <a:latin typeface="Arial" panose="020B0604020202020204" pitchFamily="34" charset="0"/>
              </a:rPr>
              <a:t>Lateral Epicondylitis (tennis elbow)</a:t>
            </a:r>
            <a:br>
              <a:rPr lang="en-US" altLang="en-US" sz="3600">
                <a:latin typeface="Arial" panose="020B0604020202020204" pitchFamily="34" charset="0"/>
              </a:rPr>
            </a:b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5809F9E-0A36-49EE-A711-B865FE099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8104188" cy="5105400"/>
          </a:xfrm>
        </p:spPr>
        <p:txBody>
          <a:bodyPr/>
          <a:lstStyle/>
          <a:p>
            <a:r>
              <a:rPr lang="en-US" altLang="en-US" dirty="0"/>
              <a:t>Mechanism of Injury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Overuse syndrome caused by repeated forceful wrist and finger movements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Tennis players</a:t>
            </a:r>
            <a:r>
              <a:rPr lang="en-US" altLang="en-US" dirty="0"/>
              <a:t> (rarely)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Prolonged and rapid activities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30724" name="Picture 4" descr="j0199727">
            <a:extLst>
              <a:ext uri="{FF2B5EF4-FFF2-40B4-BE49-F238E27FC236}">
                <a16:creationId xmlns:a16="http://schemas.microsoft.com/office/drawing/2014/main" id="{2EC5D36B-1F85-47FF-B0E9-4D85167F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1" y="4343400"/>
            <a:ext cx="1770063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j0252349">
            <a:extLst>
              <a:ext uri="{FF2B5EF4-FFF2-40B4-BE49-F238E27FC236}">
                <a16:creationId xmlns:a16="http://schemas.microsoft.com/office/drawing/2014/main" id="{CB2530AA-01B4-43F4-808C-2D3B5EBC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1" y="4800600"/>
            <a:ext cx="1827213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39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A1AE704-88BB-4243-BA53-16F53FD32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>
                <a:latin typeface="Arial" panose="020B0604020202020204" pitchFamily="34" charset="0"/>
              </a:rPr>
              <a:t>Lateral Epicondylitis (tennis elbow)</a:t>
            </a:r>
            <a:br>
              <a:rPr lang="en-US" altLang="en-US" sz="3600" b="1">
                <a:latin typeface="Arial" panose="020B0604020202020204" pitchFamily="34" charset="0"/>
              </a:rPr>
            </a:br>
            <a:endParaRPr lang="en-US" altLang="en-US" sz="3600" b="1">
              <a:latin typeface="Arial" panose="020B06040202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DA00E7D-E4EE-4505-A40B-CDFAC65C2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Clinical Signs and Symptoms 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Increased pain around lateral epicondyle </a:t>
            </a:r>
          </a:p>
          <a:p>
            <a:pPr lvl="1"/>
            <a:r>
              <a:rPr lang="en-US" altLang="en-US" dirty="0">
                <a:cs typeface="Times New Roman" panose="02020603050405020304" pitchFamily="18" charset="0"/>
              </a:rPr>
              <a:t>Tenderness in palpation </a:t>
            </a:r>
            <a:r>
              <a:rPr lang="en-US" altLang="en-US" dirty="0">
                <a:cs typeface="Arial" panose="020B0604020202020204" pitchFamily="34" charset="0"/>
              </a:rPr>
              <a:t>Tests</a:t>
            </a:r>
          </a:p>
          <a:p>
            <a:pPr lvl="2"/>
            <a:r>
              <a:rPr lang="en-US" altLang="en-US" dirty="0">
                <a:cs typeface="Times New Roman" panose="02020603050405020304" pitchFamily="18" charset="0"/>
              </a:rPr>
              <a:t>AROM; PROM </a:t>
            </a:r>
          </a:p>
          <a:p>
            <a:pPr lvl="2"/>
            <a:r>
              <a:rPr lang="en-US" altLang="en-US" dirty="0">
                <a:cs typeface="Times New Roman" panose="02020603050405020304" pitchFamily="18" charset="0"/>
              </a:rPr>
              <a:t>Resisted tests</a:t>
            </a:r>
          </a:p>
          <a:p>
            <a:pPr lvl="2"/>
            <a:r>
              <a:rPr lang="en-US" altLang="en-US" dirty="0">
                <a:cs typeface="Times New Roman" panose="02020603050405020304" pitchFamily="18" charset="0"/>
              </a:rPr>
              <a:t>Lidocaine </a:t>
            </a:r>
          </a:p>
        </p:txBody>
      </p:sp>
    </p:spTree>
    <p:extLst>
      <p:ext uri="{BB962C8B-B14F-4D97-AF65-F5344CB8AC3E}">
        <p14:creationId xmlns:p14="http://schemas.microsoft.com/office/powerpoint/2010/main" val="3917339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549BB5A-2B90-4B13-A0FD-58FB304FD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5804393-B43E-44B0-86A7-3EC53AC5C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5540" name="Picture 4" descr="lateral epicondylitis flexion and extension">
            <a:extLst>
              <a:ext uri="{FF2B5EF4-FFF2-40B4-BE49-F238E27FC236}">
                <a16:creationId xmlns:a16="http://schemas.microsoft.com/office/drawing/2014/main" id="{3CD07DCC-96E4-42F7-AFF2-50CA0958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1" y="609600"/>
            <a:ext cx="423862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389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3FBE6EA5-8191-4E91-9039-F3ED58C9F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Time</a:t>
            </a:r>
          </a:p>
          <a:p>
            <a:r>
              <a:rPr lang="en-US" altLang="en-US" dirty="0"/>
              <a:t>Time</a:t>
            </a:r>
          </a:p>
          <a:p>
            <a:r>
              <a:rPr lang="en-US" altLang="en-US" dirty="0"/>
              <a:t>Time</a:t>
            </a:r>
          </a:p>
          <a:p>
            <a:r>
              <a:rPr lang="en-US" altLang="en-US" dirty="0"/>
              <a:t>Steroid shot</a:t>
            </a:r>
          </a:p>
          <a:p>
            <a:r>
              <a:rPr lang="en-US" altLang="en-US" dirty="0"/>
              <a:t>Time</a:t>
            </a:r>
          </a:p>
          <a:p>
            <a:r>
              <a:rPr lang="en-US" altLang="en-US" dirty="0"/>
              <a:t>Therapy</a:t>
            </a:r>
          </a:p>
          <a:p>
            <a:r>
              <a:rPr lang="en-US" altLang="en-US" dirty="0"/>
              <a:t>Time</a:t>
            </a:r>
          </a:p>
          <a:p>
            <a:r>
              <a:rPr lang="en-US" altLang="en-US" dirty="0"/>
              <a:t>…and give it more time</a:t>
            </a:r>
          </a:p>
        </p:txBody>
      </p:sp>
      <p:pic>
        <p:nvPicPr>
          <p:cNvPr id="67588" name="Picture 4" descr="Quick facts-relieving lateral epicondylitis">
            <a:extLst>
              <a:ext uri="{FF2B5EF4-FFF2-40B4-BE49-F238E27FC236}">
                <a16:creationId xmlns:a16="http://schemas.microsoft.com/office/drawing/2014/main" id="{9ACDCE13-77C3-4FA3-9FD9-E253C31C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2499" y="1502308"/>
            <a:ext cx="4780550" cy="49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90BC94A-8627-4A75-8720-814BAEF951E0}"/>
              </a:ext>
            </a:extLst>
          </p:cNvPr>
          <p:cNvSpPr txBox="1">
            <a:spLocks noChangeArrowheads="1"/>
          </p:cNvSpPr>
          <p:nvPr/>
        </p:nvSpPr>
        <p:spPr>
          <a:xfrm>
            <a:off x="345506" y="168891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/>
              <a:t>Treatment of Tennis Elbow</a:t>
            </a:r>
          </a:p>
        </p:txBody>
      </p:sp>
    </p:spTree>
    <p:extLst>
      <p:ext uri="{BB962C8B-B14F-4D97-AF65-F5344CB8AC3E}">
        <p14:creationId xmlns:p14="http://schemas.microsoft.com/office/powerpoint/2010/main" val="3401324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3244597-EB2B-48CF-9DBF-E94595CD9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/>
              <a:t>Medial Epicondylitis (golfer’s elbow)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F2253CD-7626-42AF-A796-A768E07C1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Pathology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30 - 50 years old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Repetitive micro trauma to common flexor tendon</a:t>
            </a:r>
            <a:r>
              <a:rPr lang="en-US" altLang="en-US"/>
              <a:t>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33796" name="Picture 4" descr="j0285698">
            <a:extLst>
              <a:ext uri="{FF2B5EF4-FFF2-40B4-BE49-F238E27FC236}">
                <a16:creationId xmlns:a16="http://schemas.microsoft.com/office/drawing/2014/main" id="{CFD1461D-4904-404C-A396-653B2C2ED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563" y="3733800"/>
            <a:ext cx="2133600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1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0491-8F4A-4C89-A712-2020011F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8243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63A4C-691D-4131-BF81-84008C1F6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90" y="1400961"/>
            <a:ext cx="4989869" cy="4847438"/>
          </a:xfrm>
        </p:spPr>
        <p:txBody>
          <a:bodyPr>
            <a:normAutofit/>
          </a:bodyPr>
          <a:lstStyle/>
          <a:p>
            <a:r>
              <a:rPr lang="en-US" sz="2400" dirty="0"/>
              <a:t>Shoulder</a:t>
            </a:r>
          </a:p>
          <a:p>
            <a:pPr lvl="1"/>
            <a:r>
              <a:rPr lang="en-US" sz="2000" dirty="0"/>
              <a:t>AC dislocation</a:t>
            </a:r>
          </a:p>
          <a:p>
            <a:pPr lvl="1"/>
            <a:r>
              <a:rPr lang="en-US" sz="2000" dirty="0"/>
              <a:t>Shoulder dislocation</a:t>
            </a:r>
          </a:p>
          <a:p>
            <a:pPr lvl="1"/>
            <a:r>
              <a:rPr lang="en-US" sz="2000" dirty="0"/>
              <a:t>Biceps tendonitis</a:t>
            </a:r>
          </a:p>
          <a:p>
            <a:endParaRPr lang="en-US" sz="2400" dirty="0"/>
          </a:p>
          <a:p>
            <a:r>
              <a:rPr lang="en-US" sz="2400" dirty="0"/>
              <a:t>Elbow</a:t>
            </a:r>
          </a:p>
          <a:p>
            <a:pPr lvl="1"/>
            <a:r>
              <a:rPr lang="en-US" sz="2000" dirty="0"/>
              <a:t>Lateral epicondylitis</a:t>
            </a:r>
          </a:p>
          <a:p>
            <a:pPr lvl="1"/>
            <a:r>
              <a:rPr lang="en-US" sz="2000" dirty="0"/>
              <a:t>Medial epicondylitis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F438CB-594C-47F0-B79C-B3A8403333B7}"/>
              </a:ext>
            </a:extLst>
          </p:cNvPr>
          <p:cNvSpPr txBox="1">
            <a:spLocks/>
          </p:cNvSpPr>
          <p:nvPr/>
        </p:nvSpPr>
        <p:spPr>
          <a:xfrm>
            <a:off x="5460792" y="1400961"/>
            <a:ext cx="5896568" cy="484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/>
              <a:t>Wrist</a:t>
            </a:r>
          </a:p>
          <a:p>
            <a:pPr lvl="1"/>
            <a:r>
              <a:rPr lang="en-US" sz="2000" dirty="0"/>
              <a:t>DeQuervain tendonitis</a:t>
            </a:r>
          </a:p>
          <a:p>
            <a:pPr lvl="1"/>
            <a:r>
              <a:rPr lang="en-US" sz="2000" dirty="0"/>
              <a:t>Sprains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Fingers</a:t>
            </a:r>
          </a:p>
          <a:p>
            <a:pPr lvl="1"/>
            <a:r>
              <a:rPr lang="en-US" sz="2000" dirty="0"/>
              <a:t>PIP joint dislocation/subluxation/sprain</a:t>
            </a:r>
          </a:p>
          <a:p>
            <a:pPr lvl="1"/>
            <a:r>
              <a:rPr lang="en-US" sz="2000" dirty="0"/>
              <a:t>Mallet finger / Central slip avulsion</a:t>
            </a:r>
          </a:p>
          <a:p>
            <a:pPr lvl="1"/>
            <a:r>
              <a:rPr lang="en-US" sz="2000" dirty="0"/>
              <a:t>Thumb UCL rupture</a:t>
            </a:r>
          </a:p>
          <a:p>
            <a:pPr lvl="1"/>
            <a:r>
              <a:rPr lang="en-US" sz="2000" dirty="0"/>
              <a:t>Trigger Finger</a:t>
            </a:r>
          </a:p>
        </p:txBody>
      </p:sp>
    </p:spTree>
    <p:extLst>
      <p:ext uri="{BB962C8B-B14F-4D97-AF65-F5344CB8AC3E}">
        <p14:creationId xmlns:p14="http://schemas.microsoft.com/office/powerpoint/2010/main" val="3941160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F699D68-8829-4D9F-8BCE-E4AB63540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/>
              <a:t>Medial Epicondylitis (golfer’s elbow)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ECD835E-7A07-4FA1-80A4-E33DA2C42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Mechanisms of injury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Throwing a baseball</a:t>
            </a:r>
            <a:r>
              <a:rPr lang="en-US" altLang="en-US"/>
              <a:t>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Racquetball or tennis</a:t>
            </a:r>
            <a:r>
              <a:rPr lang="en-US" altLang="en-US"/>
              <a:t>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Swimming backstroke</a:t>
            </a:r>
            <a:r>
              <a:rPr lang="en-US" altLang="en-US"/>
              <a:t>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Hitting a golf ball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650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DB573DC-839A-4AFF-9AD2-AE87932A1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/>
              <a:t>Medial Epicondylitis (golfer’s elbow)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4D86589-E5B3-49BF-A25B-1B99E7CE0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Clinical signs and symptoms</a:t>
            </a:r>
          </a:p>
          <a:p>
            <a:pPr lvl="1"/>
            <a:r>
              <a:rPr lang="en-US" altLang="en-US" dirty="0"/>
              <a:t>Increased pain over medial epicondyle </a:t>
            </a:r>
          </a:p>
          <a:p>
            <a:pPr lvl="1"/>
            <a:r>
              <a:rPr lang="en-US" altLang="en-US" dirty="0"/>
              <a:t>Tenderness on palpation </a:t>
            </a:r>
          </a:p>
          <a:p>
            <a:pPr lvl="1"/>
            <a:r>
              <a:rPr lang="en-US" altLang="en-US" dirty="0"/>
              <a:t>Tests</a:t>
            </a:r>
          </a:p>
          <a:p>
            <a:pPr lvl="2"/>
            <a:r>
              <a:rPr lang="en-US" altLang="en-US" dirty="0"/>
              <a:t>AROM; PROM</a:t>
            </a:r>
          </a:p>
          <a:p>
            <a:pPr lvl="2"/>
            <a:r>
              <a:rPr lang="en-US" altLang="en-US" dirty="0"/>
              <a:t>Resisted tests</a:t>
            </a:r>
          </a:p>
          <a:p>
            <a:pPr lvl="2"/>
            <a:r>
              <a:rPr lang="en-US" altLang="en-US" dirty="0">
                <a:cs typeface="Times New Roman" panose="02020603050405020304" pitchFamily="18" charset="0"/>
              </a:rPr>
              <a:t>Lidocaine</a:t>
            </a:r>
            <a:r>
              <a:rPr lang="en-US" altLang="en-US" dirty="0"/>
              <a:t> 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7613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3FF8FD1-0AD6-4371-AB7F-7AB528242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618" y="533400"/>
            <a:ext cx="9480259" cy="1143000"/>
          </a:xfrm>
        </p:spPr>
        <p:txBody>
          <a:bodyPr/>
          <a:lstStyle/>
          <a:p>
            <a:pPr algn="ctr"/>
            <a:r>
              <a:rPr lang="en-US" altLang="en-US" sz="3600" dirty="0">
                <a:cs typeface="Times New Roman" panose="02020603050405020304" pitchFamily="18" charset="0"/>
              </a:rPr>
              <a:t>Medial Overload Syndrome in Throwers</a:t>
            </a:r>
            <a:r>
              <a:rPr lang="en-US" altLang="en-US" dirty="0"/>
              <a:t>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7E3F9DF-4CD1-4CE0-9673-348D61CA7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8472" y="1447800"/>
            <a:ext cx="6855902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Pathology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Lateral joint line- compressive forces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Shear forces posteriorly in olecranon fossa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Tensile forces along medial joint line</a:t>
            </a:r>
          </a:p>
        </p:txBody>
      </p:sp>
      <p:pic>
        <p:nvPicPr>
          <p:cNvPr id="40964" name="Picture 4" descr="j0199036">
            <a:extLst>
              <a:ext uri="{FF2B5EF4-FFF2-40B4-BE49-F238E27FC236}">
                <a16:creationId xmlns:a16="http://schemas.microsoft.com/office/drawing/2014/main" id="{807B3642-C627-4DC8-97FA-B882C93A7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0485" y="2090559"/>
            <a:ext cx="4049408" cy="44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37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B450312-8419-4292-903B-F6825FD7A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cs typeface="Times New Roman" panose="02020603050405020304" pitchFamily="18" charset="0"/>
              </a:rPr>
              <a:t>Medial Overload Syndrome in Throwers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E2E5F84-7411-4207-8E5F-549D58474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Clinical signs and symptoms</a:t>
            </a:r>
            <a:r>
              <a:rPr lang="en-US" altLang="en-US"/>
              <a:t>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Persistent medial elbow soreness</a:t>
            </a:r>
            <a:r>
              <a:rPr lang="en-US" altLang="en-US"/>
              <a:t>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Arm fatigue is the 1</a:t>
            </a:r>
            <a:r>
              <a:rPr lang="en-US" altLang="en-US" baseline="30000">
                <a:cs typeface="Times New Roman" panose="02020603050405020304" pitchFamily="18" charset="0"/>
              </a:rPr>
              <a:t>st</a:t>
            </a:r>
            <a:r>
              <a:rPr lang="en-US" altLang="en-US">
                <a:cs typeface="Times New Roman" panose="02020603050405020304" pitchFamily="18" charset="0"/>
              </a:rPr>
              <a:t> indicator of impending injury</a:t>
            </a:r>
            <a:r>
              <a:rPr lang="en-US" altLang="en-US"/>
              <a:t>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Medial tenderness </a:t>
            </a:r>
          </a:p>
          <a:p>
            <a:pPr lvl="1"/>
            <a:r>
              <a:rPr lang="en-US" altLang="en-US">
                <a:cs typeface="Times New Roman" panose="02020603050405020304" pitchFamily="18" charset="0"/>
              </a:rPr>
              <a:t>Elbow pain </a:t>
            </a:r>
          </a:p>
        </p:txBody>
      </p:sp>
    </p:spTree>
    <p:extLst>
      <p:ext uri="{BB962C8B-B14F-4D97-AF65-F5344CB8AC3E}">
        <p14:creationId xmlns:p14="http://schemas.microsoft.com/office/powerpoint/2010/main" val="1814663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0F4A7EF-D269-429B-926B-33F7FDCE6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cs typeface="Times New Roman" panose="02020603050405020304" pitchFamily="18" charset="0"/>
              </a:rPr>
              <a:t>Medial Overload Syndrome in Throwers: Treatment</a:t>
            </a:r>
            <a:endParaRPr lang="en-US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B6906E3-7C06-4ACC-BAD3-7B592745D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/>
              <a:t>Pre throwing stretches</a:t>
            </a:r>
          </a:p>
          <a:p>
            <a:pPr lvl="1"/>
            <a:r>
              <a:rPr lang="en-US" altLang="en-US" dirty="0"/>
              <a:t>Adequate gentle warm up with gradual increase to higher velocity throws</a:t>
            </a:r>
          </a:p>
          <a:p>
            <a:pPr lvl="2"/>
            <a:r>
              <a:rPr lang="en-US" altLang="en-US" dirty="0"/>
              <a:t>Using safe pitch counts for adolescents</a:t>
            </a:r>
          </a:p>
          <a:p>
            <a:pPr lvl="1"/>
            <a:r>
              <a:rPr lang="en-US" altLang="en-US" dirty="0"/>
              <a:t>Post throwing stretching</a:t>
            </a:r>
          </a:p>
          <a:p>
            <a:pPr lvl="1"/>
            <a:r>
              <a:rPr lang="en-US" altLang="en-US" dirty="0"/>
              <a:t>ICE after throwing</a:t>
            </a:r>
          </a:p>
          <a:p>
            <a:pPr lvl="1"/>
            <a:r>
              <a:rPr lang="en-US" altLang="en-US" dirty="0"/>
              <a:t>Surgical Intervention</a:t>
            </a:r>
          </a:p>
          <a:p>
            <a:pPr lvl="1"/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3386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FDB5F-9AB1-479A-8CE2-565574E6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315073"/>
            <a:ext cx="9404723" cy="1400530"/>
          </a:xfrm>
        </p:spPr>
        <p:txBody>
          <a:bodyPr/>
          <a:lstStyle/>
          <a:p>
            <a:pPr algn="ctr"/>
            <a:r>
              <a:rPr lang="en-US" dirty="0"/>
              <a:t>Wrist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1826C-73E3-4995-9851-F483D37F5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8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4EDB9F4-305E-4E3C-B48C-238D893A2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Wrist Sprain</a:t>
            </a: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F2125AB-ACCC-4A58-B881-274AEFFFC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Mxn:</a:t>
            </a:r>
          </a:p>
          <a:p>
            <a:pPr lvl="1" eaLnBrk="1" hangingPunct="1">
              <a:defRPr/>
            </a:pPr>
            <a:r>
              <a:rPr lang="en-US"/>
              <a:t>Abnormal forced movement of the wrist</a:t>
            </a:r>
          </a:p>
          <a:p>
            <a:pPr lvl="1" eaLnBrk="1" hangingPunct="1">
              <a:defRPr/>
            </a:pPr>
            <a:r>
              <a:rPr lang="en-US"/>
              <a:t>Falling on hyperextended or hyperflexed wrist</a:t>
            </a:r>
          </a:p>
          <a:p>
            <a:pPr lvl="1" eaLnBrk="1" hangingPunct="1">
              <a:defRPr/>
            </a:pPr>
            <a:r>
              <a:rPr lang="en-US"/>
              <a:t>Violent torsion</a:t>
            </a:r>
          </a:p>
        </p:txBody>
      </p:sp>
    </p:spTree>
    <p:extLst>
      <p:ext uri="{BB962C8B-B14F-4D97-AF65-F5344CB8AC3E}">
        <p14:creationId xmlns:p14="http://schemas.microsoft.com/office/powerpoint/2010/main" val="2494282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AB71-A607-4CA5-A92E-0C90B1F5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Wrist Sprain</a:t>
            </a:r>
          </a:p>
        </p:txBody>
      </p:sp>
      <p:pic>
        <p:nvPicPr>
          <p:cNvPr id="27651" name="Content Placeholder 3" descr="wrist sprain I.jpg">
            <a:extLst>
              <a:ext uri="{FF2B5EF4-FFF2-40B4-BE49-F238E27FC236}">
                <a16:creationId xmlns:a16="http://schemas.microsoft.com/office/drawing/2014/main" id="{B09D9CF2-3D9D-4B21-9250-B0779BC6B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6400" y="2286000"/>
            <a:ext cx="4787900" cy="3124200"/>
          </a:xfrm>
        </p:spPr>
      </p:pic>
      <p:pic>
        <p:nvPicPr>
          <p:cNvPr id="27652" name="Picture 4" descr="wristsprain.jpg">
            <a:extLst>
              <a:ext uri="{FF2B5EF4-FFF2-40B4-BE49-F238E27FC236}">
                <a16:creationId xmlns:a16="http://schemas.microsoft.com/office/drawing/2014/main" id="{7CB1FA5E-F944-4B35-8978-B4C50392F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67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4E1A765-D969-4E99-BB8B-A97A7FEAC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3CC3E2D-EEB3-4ECD-AB4F-CE404A4EF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S/S:  </a:t>
            </a:r>
          </a:p>
          <a:p>
            <a:pPr lvl="1"/>
            <a:r>
              <a:rPr lang="en-US" altLang="en-US">
                <a:effectLst/>
              </a:rPr>
              <a:t>Pain</a:t>
            </a:r>
          </a:p>
          <a:p>
            <a:pPr lvl="1"/>
            <a:r>
              <a:rPr lang="en-US" altLang="en-US">
                <a:effectLst/>
              </a:rPr>
              <a:t>Point tenderness </a:t>
            </a:r>
          </a:p>
          <a:p>
            <a:pPr lvl="1"/>
            <a:r>
              <a:rPr lang="en-US" altLang="en-US">
                <a:effectLst/>
              </a:rPr>
              <a:t>Swelling</a:t>
            </a:r>
          </a:p>
          <a:p>
            <a:pPr lvl="1"/>
            <a:r>
              <a:rPr lang="en-US" altLang="en-US">
                <a:effectLst/>
              </a:rPr>
              <a:t>Difficulty moving wrist—limited ROM</a:t>
            </a:r>
          </a:p>
        </p:txBody>
      </p:sp>
    </p:spTree>
    <p:extLst>
      <p:ext uri="{BB962C8B-B14F-4D97-AF65-F5344CB8AC3E}">
        <p14:creationId xmlns:p14="http://schemas.microsoft.com/office/powerpoint/2010/main" val="3507955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C977627-45C1-458A-80C7-A5A640215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D003014-354F-43FD-9684-4F1734B2F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TX:  </a:t>
            </a:r>
          </a:p>
          <a:p>
            <a:pPr lvl="1"/>
            <a:r>
              <a:rPr lang="en-US" altLang="en-US">
                <a:effectLst/>
              </a:rPr>
              <a:t>RICE for mild/ moderate </a:t>
            </a:r>
          </a:p>
          <a:p>
            <a:pPr lvl="1"/>
            <a:r>
              <a:rPr lang="en-US" altLang="en-US">
                <a:effectLst/>
              </a:rPr>
              <a:t>Physician referral to rule out fx for severe</a:t>
            </a:r>
          </a:p>
          <a:p>
            <a:pPr lvl="1"/>
            <a:r>
              <a:rPr lang="en-US" altLang="en-US">
                <a:effectLst/>
              </a:rPr>
              <a:t>Splint if necessary</a:t>
            </a:r>
          </a:p>
          <a:p>
            <a:pPr lvl="1"/>
            <a:r>
              <a:rPr lang="en-US" altLang="en-US">
                <a:effectLst/>
              </a:rPr>
              <a:t>Exercises for strengthening and ROM</a:t>
            </a:r>
          </a:p>
          <a:p>
            <a:pPr lvl="1"/>
            <a:r>
              <a:rPr lang="en-US" altLang="en-US">
                <a:effectLst/>
              </a:rPr>
              <a:t>Tape for support</a:t>
            </a:r>
          </a:p>
        </p:txBody>
      </p:sp>
    </p:spTree>
    <p:extLst>
      <p:ext uri="{BB962C8B-B14F-4D97-AF65-F5344CB8AC3E}">
        <p14:creationId xmlns:p14="http://schemas.microsoft.com/office/powerpoint/2010/main" val="91201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352" y="155829"/>
            <a:ext cx="8610600" cy="1293028"/>
          </a:xfrm>
        </p:spPr>
        <p:txBody>
          <a:bodyPr/>
          <a:lstStyle/>
          <a:p>
            <a:r>
              <a:rPr lang="en-US" dirty="0"/>
              <a:t>General Knowledge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364" y="802343"/>
            <a:ext cx="11219329" cy="4453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Sprains</a:t>
            </a:r>
          </a:p>
          <a:p>
            <a:r>
              <a:rPr lang="en-US" sz="2400" dirty="0"/>
              <a:t>A sprain is a stretch or tear of a ligament.</a:t>
            </a:r>
          </a:p>
          <a:p>
            <a:r>
              <a:rPr lang="en-US" sz="2400" dirty="0"/>
              <a:t>Ligaments connects one bone to another. </a:t>
            </a:r>
          </a:p>
          <a:p>
            <a:r>
              <a:rPr lang="en-US" sz="2400" dirty="0"/>
              <a:t>Ligaments have poor blood supply (that’s why they are white!) so healing can take 3-12 months</a:t>
            </a:r>
          </a:p>
        </p:txBody>
      </p:sp>
      <p:pic>
        <p:nvPicPr>
          <p:cNvPr id="3076" name="Picture 4" descr="Image result for Sprained ligament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843" y="3565322"/>
            <a:ext cx="5422945" cy="293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206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22939-A3FC-43CC-876C-A0E3E6B7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Treatment for wrist injuries </a:t>
            </a:r>
          </a:p>
        </p:txBody>
      </p:sp>
      <p:pic>
        <p:nvPicPr>
          <p:cNvPr id="30723" name="Content Placeholder 3" descr="wrist sprain rehab.jpg">
            <a:extLst>
              <a:ext uri="{FF2B5EF4-FFF2-40B4-BE49-F238E27FC236}">
                <a16:creationId xmlns:a16="http://schemas.microsoft.com/office/drawing/2014/main" id="{4C91962C-30DE-4F89-8F5E-FBEC7C489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06411" y="1474507"/>
            <a:ext cx="3810000" cy="4930775"/>
          </a:xfrm>
        </p:spPr>
      </p:pic>
    </p:spTree>
    <p:extLst>
      <p:ext uri="{BB962C8B-B14F-4D97-AF65-F5344CB8AC3E}">
        <p14:creationId xmlns:p14="http://schemas.microsoft.com/office/powerpoint/2010/main" val="3038878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5BC387D-676A-4C29-9F58-2981098EC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Wrist Tendonitis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25C0B4B-049C-4D0E-B9EB-C62766FFE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>
                <a:effectLst/>
              </a:rPr>
              <a:t>Mechanism:  repetitive motion at wrist—usually in flexion/extension</a:t>
            </a:r>
          </a:p>
          <a:p>
            <a:pPr lvl="1"/>
            <a:r>
              <a:rPr lang="en-US" altLang="en-US" dirty="0">
                <a:effectLst/>
              </a:rPr>
              <a:t>Seen more often in athletes involved ins sports with repetitive acceleration  and deceleration</a:t>
            </a:r>
          </a:p>
          <a:p>
            <a:pPr lvl="2"/>
            <a:r>
              <a:rPr lang="en-US" altLang="en-US" dirty="0">
                <a:effectLst/>
              </a:rPr>
              <a:t>i.e. weight lifters, rowers</a:t>
            </a:r>
          </a:p>
        </p:txBody>
      </p:sp>
    </p:spTree>
    <p:extLst>
      <p:ext uri="{BB962C8B-B14F-4D97-AF65-F5344CB8AC3E}">
        <p14:creationId xmlns:p14="http://schemas.microsoft.com/office/powerpoint/2010/main" val="2997923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E05F6DA-EB83-4153-9B34-B9FE8DCD7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219A8C7-83CB-4809-8C7A-5141DDC2B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ffectLst/>
              </a:rPr>
              <a:t>TX: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/>
              </a:rPr>
              <a:t>Ice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/>
              </a:rPr>
              <a:t>Heat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/>
              </a:rPr>
              <a:t>Analgesics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/>
              </a:rPr>
              <a:t>Modify activity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/>
              </a:rPr>
              <a:t>NSAIDS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/>
              </a:rPr>
              <a:t>Splint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/>
              </a:rPr>
              <a:t>Strengthening and ROM exercises</a:t>
            </a:r>
          </a:p>
        </p:txBody>
      </p:sp>
    </p:spTree>
    <p:extLst>
      <p:ext uri="{BB962C8B-B14F-4D97-AF65-F5344CB8AC3E}">
        <p14:creationId xmlns:p14="http://schemas.microsoft.com/office/powerpoint/2010/main" val="10679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DeQuervain’s</a:t>
            </a:r>
            <a:r>
              <a:rPr lang="en-US" dirty="0">
                <a:solidFill>
                  <a:schemeClr val="tx1"/>
                </a:solidFill>
              </a:rPr>
              <a:t> Tenosynovitis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015" y="2015455"/>
            <a:ext cx="3175000" cy="3810000"/>
          </a:xfr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E3E4F84-B19D-4F80-95F9-9B6273865082}"/>
              </a:ext>
            </a:extLst>
          </p:cNvPr>
          <p:cNvSpPr txBox="1">
            <a:spLocks noChangeArrowheads="1"/>
          </p:cNvSpPr>
          <p:nvPr/>
        </p:nvSpPr>
        <p:spPr>
          <a:xfrm>
            <a:off x="646111" y="2281086"/>
            <a:ext cx="8946541" cy="41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Tendonitis specifically to the 1</a:t>
            </a:r>
            <a:r>
              <a:rPr lang="en-US" altLang="en-US" baseline="30000" dirty="0"/>
              <a:t>st</a:t>
            </a:r>
            <a:r>
              <a:rPr lang="en-US" altLang="en-US" dirty="0"/>
              <a:t> Dorsal Compartment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+ </a:t>
            </a:r>
            <a:r>
              <a:rPr lang="en-US" altLang="en-US" dirty="0" err="1"/>
              <a:t>Finklestein</a:t>
            </a:r>
            <a:r>
              <a:rPr lang="en-US" altLang="en-US" dirty="0"/>
              <a:t> test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90% response to a single steroid injection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Splinting temporarily may help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NSAIDs can help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Remaining require surgery for pain relief</a:t>
            </a:r>
          </a:p>
        </p:txBody>
      </p:sp>
    </p:spTree>
    <p:extLst>
      <p:ext uri="{BB962C8B-B14F-4D97-AF65-F5344CB8AC3E}">
        <p14:creationId xmlns:p14="http://schemas.microsoft.com/office/powerpoint/2010/main" val="8641177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DeQuervain’s</a:t>
            </a:r>
            <a:r>
              <a:rPr lang="en-US" dirty="0">
                <a:solidFill>
                  <a:schemeClr val="tx1"/>
                </a:solidFill>
              </a:rPr>
              <a:t> Tenosynovitis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1" y="2194313"/>
            <a:ext cx="5105399" cy="38286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825" y="2211387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107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Joint Dislocations / Subluxations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4038600" cy="321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981200" y="1524001"/>
            <a:ext cx="4038600" cy="4525963"/>
          </a:xfrm>
        </p:spPr>
        <p:txBody>
          <a:bodyPr/>
          <a:lstStyle/>
          <a:p>
            <a:r>
              <a:rPr lang="en-US" dirty="0"/>
              <a:t>Dorsal more common</a:t>
            </a:r>
          </a:p>
          <a:p>
            <a:r>
              <a:rPr lang="en-US" dirty="0"/>
              <a:t>Simple dorsal dislocation: reduce, buddy tape</a:t>
            </a:r>
          </a:p>
          <a:p>
            <a:r>
              <a:rPr lang="en-US" dirty="0"/>
              <a:t>Fracture-dislocation</a:t>
            </a:r>
          </a:p>
          <a:p>
            <a:pPr lvl="1"/>
            <a:r>
              <a:rPr lang="en-US" dirty="0"/>
              <a:t>Splint in stable position</a:t>
            </a:r>
          </a:p>
          <a:p>
            <a:r>
              <a:rPr lang="en-US" dirty="0"/>
              <a:t>Volar dislocation:</a:t>
            </a:r>
          </a:p>
          <a:p>
            <a:pPr lvl="1"/>
            <a:r>
              <a:rPr lang="en-US" dirty="0"/>
              <a:t>Open reduction required in most cases </a:t>
            </a:r>
          </a:p>
        </p:txBody>
      </p:sp>
    </p:spTree>
    <p:extLst>
      <p:ext uri="{BB962C8B-B14F-4D97-AF65-F5344CB8AC3E}">
        <p14:creationId xmlns:p14="http://schemas.microsoft.com/office/powerpoint/2010/main" val="33941162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78" y="1371601"/>
            <a:ext cx="6711654" cy="4195481"/>
          </a:xfrm>
        </p:spPr>
        <p:txBody>
          <a:bodyPr/>
          <a:lstStyle/>
          <a:p>
            <a:r>
              <a:rPr lang="en-US" dirty="0"/>
              <a:t>Digital block: </a:t>
            </a:r>
          </a:p>
          <a:p>
            <a:pPr lvl="1"/>
            <a:r>
              <a:rPr lang="en-US" dirty="0"/>
              <a:t>5cc 1% lidocaine</a:t>
            </a:r>
          </a:p>
          <a:p>
            <a:pPr lvl="1"/>
            <a:r>
              <a:rPr lang="en-US" dirty="0"/>
              <a:t>Volar at the digital crease – right in the middle</a:t>
            </a:r>
          </a:p>
          <a:p>
            <a:pPr lvl="1"/>
            <a:r>
              <a:rPr lang="en-US" dirty="0"/>
              <a:t>One shot – works every time.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823" y="2772131"/>
            <a:ext cx="4400167" cy="40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71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710" y="1524001"/>
            <a:ext cx="6711654" cy="4195481"/>
          </a:xfrm>
        </p:spPr>
        <p:txBody>
          <a:bodyPr/>
          <a:lstStyle/>
          <a:p>
            <a:r>
              <a:rPr lang="en-US" dirty="0"/>
              <a:t>Re-create deformity, traction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3000" y="2590801"/>
            <a:ext cx="5105400" cy="415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926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0051-B317-4603-9EFB-60293E1C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Mallet Finger / Central Slip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740BB-0017-4AE9-8D4E-05A06C1AA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F6891-0142-42EB-93F4-424A1B81B5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830" y="123086"/>
            <a:ext cx="3909007" cy="3942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F11A4B-72CA-4BB3-A023-2DF56F0566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236" y="4065719"/>
            <a:ext cx="3900601" cy="2530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2EBB1F-76F5-442B-9E32-CD9920A2E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246" y="3640238"/>
            <a:ext cx="4715006" cy="295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776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F310-21B8-4194-B225-C8B65009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BB25-B900-462E-AFCA-49C9DC8BE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515290"/>
            <a:ext cx="4949346" cy="4889992"/>
          </a:xfrm>
        </p:spPr>
        <p:txBody>
          <a:bodyPr>
            <a:normAutofit/>
          </a:bodyPr>
          <a:lstStyle/>
          <a:p>
            <a:r>
              <a:rPr lang="en-US" sz="2000" dirty="0"/>
              <a:t>Sprain Classification </a:t>
            </a:r>
          </a:p>
          <a:p>
            <a:pPr marL="0" indent="0">
              <a:buNone/>
            </a:pPr>
            <a:r>
              <a:rPr lang="en-US" sz="2000" dirty="0"/>
              <a:t>Grade 1: some stretching and some damage to the fibers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Grade 2: A partial tearing with some subluxation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Grade 3: Complete tears and dislocations</a:t>
            </a:r>
            <a:endParaRPr lang="en-GB" sz="2000" dirty="0"/>
          </a:p>
        </p:txBody>
      </p:sp>
      <p:pic>
        <p:nvPicPr>
          <p:cNvPr id="2050" name="Picture 2" descr="Image result for Sprained ligament pictu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320" y="2197970"/>
            <a:ext cx="5642858" cy="246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667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CB566F6-3C04-4D75-ABA4-FAEF53CBFA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MALLET FINGER</a:t>
            </a:r>
          </a:p>
        </p:txBody>
      </p:sp>
      <p:pic>
        <p:nvPicPr>
          <p:cNvPr id="20483" name="Picture 9" descr="cons1_397_151">
            <a:extLst>
              <a:ext uri="{FF2B5EF4-FFF2-40B4-BE49-F238E27FC236}">
                <a16:creationId xmlns:a16="http://schemas.microsoft.com/office/drawing/2014/main" id="{076D6D08-205A-4722-8E86-A6B4147D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9638" y="1828801"/>
            <a:ext cx="52387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2642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BD069B1-E0F9-44CF-92FC-81C4C01A6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MALLET FINGER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5BEC4F53-0B1A-499F-AD6F-AFD1BAA9FC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03312" y="1342239"/>
            <a:ext cx="4396339" cy="49141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ANATOMY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Dorsal avulsion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Extensor </a:t>
            </a:r>
            <a:r>
              <a:rPr lang="en-US" altLang="en-US" sz="2000" dirty="0" err="1"/>
              <a:t>digitorum</a:t>
            </a:r>
            <a:r>
              <a:rPr lang="en-US" altLang="en-US" sz="2000" dirty="0"/>
              <a:t> tendon tear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MECHANISM: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Forced flexion of extended digit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TREATMENT: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No fracture: DIP extended for 6-8 weeks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FRACTURE: if &lt;30% joint surface, splint x 4 weeks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If &gt;30%</a:t>
            </a:r>
            <a:r>
              <a:rPr lang="en-US" altLang="en-US" sz="2000" dirty="0">
                <a:sym typeface="Wingdings" panose="05000000000000000000" pitchFamily="2" charset="2"/>
              </a:rPr>
              <a:t> Might need ORIF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Less than full passive extension</a:t>
            </a:r>
            <a:r>
              <a:rPr lang="en-US" altLang="en-US" sz="2000" dirty="0">
                <a:sym typeface="Wingdings" panose="05000000000000000000" pitchFamily="2" charset="2"/>
              </a:rPr>
              <a:t>?????</a:t>
            </a:r>
            <a:endParaRPr lang="en-US" altLang="en-US" sz="2000" dirty="0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46BB46D8-3399-4EA9-AC58-A28D3161BD8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COMPLICATIONS: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Pressure necrosis from splint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Permanent extensor lag</a:t>
            </a:r>
          </a:p>
        </p:txBody>
      </p:sp>
      <p:pic>
        <p:nvPicPr>
          <p:cNvPr id="13317" name="Picture 5" descr="mallet">
            <a:extLst>
              <a:ext uri="{FF2B5EF4-FFF2-40B4-BE49-F238E27FC236}">
                <a16:creationId xmlns:a16="http://schemas.microsoft.com/office/drawing/2014/main" id="{F9D6926B-9A28-403D-8E47-033D0B45C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1" y="1676400"/>
            <a:ext cx="370522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malletfi">
            <a:extLst>
              <a:ext uri="{FF2B5EF4-FFF2-40B4-BE49-F238E27FC236}">
                <a16:creationId xmlns:a16="http://schemas.microsoft.com/office/drawing/2014/main" id="{A15FB16B-26EA-4F54-9820-A6A62B0D0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37338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finger2">
            <a:extLst>
              <a:ext uri="{FF2B5EF4-FFF2-40B4-BE49-F238E27FC236}">
                <a16:creationId xmlns:a16="http://schemas.microsoft.com/office/drawing/2014/main" id="{3FCD8834-556C-4DC0-97C6-59ED813B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38100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3372M3">
            <a:hlinkClick r:id="rId5"/>
            <a:extLst>
              <a:ext uri="{FF2B5EF4-FFF2-40B4-BE49-F238E27FC236}">
                <a16:creationId xmlns:a16="http://schemas.microsoft.com/office/drawing/2014/main" id="{B723FC30-EEBF-4E04-A233-206C0A9C5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19812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3972M4">
            <a:hlinkClick r:id="rId7"/>
            <a:extLst>
              <a:ext uri="{FF2B5EF4-FFF2-40B4-BE49-F238E27FC236}">
                <a16:creationId xmlns:a16="http://schemas.microsoft.com/office/drawing/2014/main" id="{D7F074F0-2D6C-4788-A8D9-6A068497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2667001"/>
            <a:ext cx="2057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928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3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3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FBD340C-5E93-49B5-B4A6-4685ECDB7F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984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Mallet Finger Presentation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7A031AA-F86D-481B-8844-BF72B45B226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4950" y="1341438"/>
            <a:ext cx="5067650" cy="5040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Pain at dorsal DIP joint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Inability to actively extend the joint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Characteristic flexion deformity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On exam, very important to isolate the DIP joint to ensure extension from DIP and not the central slip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If can’t passively extend consider bony entrapment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All of these need x-rays</a:t>
            </a:r>
          </a:p>
        </p:txBody>
      </p:sp>
      <p:pic>
        <p:nvPicPr>
          <p:cNvPr id="22532" name="Picture 4" descr="mallet finger">
            <a:extLst>
              <a:ext uri="{FF2B5EF4-FFF2-40B4-BE49-F238E27FC236}">
                <a16:creationId xmlns:a16="http://schemas.microsoft.com/office/drawing/2014/main" id="{B2BC65C5-D49F-4E1D-A2A8-434BA834D49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24563" y="2862264"/>
            <a:ext cx="4038600" cy="2079625"/>
          </a:xfrm>
        </p:spPr>
      </p:pic>
    </p:spTree>
    <p:extLst>
      <p:ext uri="{BB962C8B-B14F-4D97-AF65-F5344CB8AC3E}">
        <p14:creationId xmlns:p14="http://schemas.microsoft.com/office/powerpoint/2010/main" val="41668541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BB45FAA-FD9A-4299-8CE7-9B595BE2E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CENTRAL SLIP AVULSION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CC54FD2-74FD-49E9-BC0C-1BE9E02F8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ANATOMY</a:t>
            </a:r>
          </a:p>
          <a:p>
            <a:pPr lvl="1" eaLnBrk="1" hangingPunct="1"/>
            <a:r>
              <a:rPr lang="en-US" altLang="en-US"/>
              <a:t>Extensor digitorum communis tendon disruption</a:t>
            </a:r>
          </a:p>
          <a:p>
            <a:pPr lvl="1" eaLnBrk="1" hangingPunct="1"/>
            <a:r>
              <a:rPr lang="en-US" altLang="en-US"/>
              <a:t>Lateral bands migrate in volar direction</a:t>
            </a:r>
          </a:p>
          <a:p>
            <a:pPr eaLnBrk="1" hangingPunct="1"/>
            <a:r>
              <a:rPr lang="en-US" altLang="en-US"/>
              <a:t>MECHANISM:</a:t>
            </a:r>
          </a:p>
          <a:p>
            <a:pPr lvl="1" eaLnBrk="1" hangingPunct="1"/>
            <a:r>
              <a:rPr lang="en-US" altLang="en-US"/>
              <a:t>Volar-directed force on middle phalanx against semi-flexed finger attempting to extend</a:t>
            </a:r>
          </a:p>
        </p:txBody>
      </p:sp>
      <p:pic>
        <p:nvPicPr>
          <p:cNvPr id="15365" name="Picture 5" descr="4453-4463-5224-9605">
            <a:extLst>
              <a:ext uri="{FF2B5EF4-FFF2-40B4-BE49-F238E27FC236}">
                <a16:creationId xmlns:a16="http://schemas.microsoft.com/office/drawing/2014/main" id="{989123EC-1B68-4BE6-9342-70CA1AAC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4" y="1364609"/>
            <a:ext cx="68294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243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4ED5BE9-3F8E-430D-87B6-EC4902A10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CENTRAL SLIP AVULSION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976E248-407E-44CD-88AF-A26120271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6111" y="1551964"/>
            <a:ext cx="8946541" cy="49229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EXAM: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Pain, swelling over dorsal PIP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PIP in 15-30 degrees flexion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May have limited extension (better at 0 degrees than 30 degrees)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TREATMENT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Surgery if &gt;30% joint surface involved with avulsion </a:t>
            </a:r>
            <a:r>
              <a:rPr lang="en-US" altLang="en-US" sz="2400" dirty="0" err="1"/>
              <a:t>fx</a:t>
            </a:r>
            <a:endParaRPr lang="en-US" alt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PIP splint in full extension 4-5 weeks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Protect 6-8 weeks for sports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*allow DIP to flex- relocates lateral bands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COMPLICATIONS: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err="1"/>
              <a:t>Boutonierre</a:t>
            </a:r>
            <a:r>
              <a:rPr lang="en-US" altLang="en-US" sz="2400" dirty="0"/>
              <a:t> deformity</a:t>
            </a:r>
          </a:p>
        </p:txBody>
      </p:sp>
      <p:pic>
        <p:nvPicPr>
          <p:cNvPr id="40965" name="Picture 5" descr="Boutonnierrelabel">
            <a:extLst>
              <a:ext uri="{FF2B5EF4-FFF2-40B4-BE49-F238E27FC236}">
                <a16:creationId xmlns:a16="http://schemas.microsoft.com/office/drawing/2014/main" id="{6F664924-DEB5-43F7-92F8-7D689694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346" y="2038525"/>
            <a:ext cx="4558432" cy="387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331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FAEB422-C8C8-46CF-B884-65F1CE00EA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899" y="441616"/>
            <a:ext cx="9405967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dirty="0"/>
              <a:t>Central Slip Extensor Tendon Injury- Boutonnière deformity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09C720D-D3E8-4EA4-9694-0BE35F13FF9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899" y="2143126"/>
            <a:ext cx="4969764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PIP joint is forcibly flexed while actively extended</a:t>
            </a:r>
          </a:p>
          <a:p>
            <a:pPr eaLnBrk="1" hangingPunct="1"/>
            <a:r>
              <a:rPr lang="en-US" altLang="en-US" sz="2400" dirty="0"/>
              <a:t>Volar dislocation of the PIP joint</a:t>
            </a:r>
          </a:p>
          <a:p>
            <a:pPr eaLnBrk="1" hangingPunct="1"/>
            <a:r>
              <a:rPr lang="en-US" altLang="en-US" sz="2400" dirty="0"/>
              <a:t>Examine with PIP joint in 15-30 degrees of flexion, can’t active extend but can passively extend</a:t>
            </a:r>
          </a:p>
          <a:p>
            <a:pPr eaLnBrk="1" hangingPunct="1"/>
            <a:r>
              <a:rPr lang="en-US" altLang="en-US" sz="2400" dirty="0"/>
              <a:t>Tenderness over dorsal aspect of the middle phalanx</a:t>
            </a:r>
          </a:p>
        </p:txBody>
      </p:sp>
      <p:pic>
        <p:nvPicPr>
          <p:cNvPr id="29700" name="Picture 5" descr="afp20060301p810-f6">
            <a:extLst>
              <a:ext uri="{FF2B5EF4-FFF2-40B4-BE49-F238E27FC236}">
                <a16:creationId xmlns:a16="http://schemas.microsoft.com/office/drawing/2014/main" id="{6E20F947-BF96-41D1-9775-719DFD77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00" y="2397125"/>
            <a:ext cx="3429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0287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215C09E-54B7-4A45-BB84-3E761A0EEF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4283" y="475172"/>
            <a:ext cx="11174136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Central Slip Extensor Tendon Injury Treatment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18DD6A2-A231-4570-AA98-8D997CD0551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4283" y="1618172"/>
            <a:ext cx="5341355" cy="492170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A delay in proper treatment will cause boutonniere deformity</a:t>
            </a:r>
          </a:p>
          <a:p>
            <a:pPr eaLnBrk="1" hangingPunct="1"/>
            <a:r>
              <a:rPr lang="en-US" altLang="en-US" sz="2800" dirty="0"/>
              <a:t>Deformity can develop over several weeks or occasionally acutely</a:t>
            </a:r>
          </a:p>
          <a:p>
            <a:pPr eaLnBrk="1" hangingPunct="1"/>
            <a:r>
              <a:rPr lang="en-US" altLang="en-US" sz="2800" dirty="0"/>
              <a:t>Splint PIP in extension for 6 weeks</a:t>
            </a:r>
          </a:p>
          <a:p>
            <a:pPr eaLnBrk="1" hangingPunct="1"/>
            <a:r>
              <a:rPr lang="en-US" altLang="en-US" sz="2800" dirty="0"/>
              <a:t>Can still play sports</a:t>
            </a:r>
          </a:p>
        </p:txBody>
      </p:sp>
      <p:pic>
        <p:nvPicPr>
          <p:cNvPr id="30724" name="Picture 5" descr="bouttoniere">
            <a:extLst>
              <a:ext uri="{FF2B5EF4-FFF2-40B4-BE49-F238E27FC236}">
                <a16:creationId xmlns:a16="http://schemas.microsoft.com/office/drawing/2014/main" id="{B4735594-0168-4E18-A978-B2CC48FB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2782889"/>
            <a:ext cx="4033838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9748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4D07AC4-3F60-45EC-8BBD-70A8FDCE6D3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4892" y="701675"/>
            <a:ext cx="1155164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Central Slip Extensor Tendon Injury </a:t>
            </a:r>
            <a:endParaRPr lang="en-US" altLang="en-US" sz="4000" dirty="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02074FE-2737-4453-B781-08548D79C58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70088" y="2143126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Avulsion fracture involving more than 30 percent of the joint</a:t>
            </a:r>
          </a:p>
          <a:p>
            <a:pPr eaLnBrk="1" hangingPunct="1"/>
            <a:r>
              <a:rPr lang="en-US" altLang="en-US"/>
              <a:t>Inability to achieve full passive extension</a:t>
            </a:r>
          </a:p>
        </p:txBody>
      </p:sp>
      <p:pic>
        <p:nvPicPr>
          <p:cNvPr id="31748" name="Picture 6" descr="513015968_5954ba9891_m">
            <a:extLst>
              <a:ext uri="{FF2B5EF4-FFF2-40B4-BE49-F238E27FC236}">
                <a16:creationId xmlns:a16="http://schemas.microsoft.com/office/drawing/2014/main" id="{FA1A4627-ABCA-4E72-8367-9F135FEC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788" y="4094164"/>
            <a:ext cx="2762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8548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74A7863-E834-45E7-B397-C7669123EB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98650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Volar Plate Injury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F915793-175E-4FD2-AAA1-E83170175A2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0785" y="1761688"/>
            <a:ext cx="5691115" cy="4907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Hyperextension, such as dorsal dislocation</a:t>
            </a:r>
          </a:p>
          <a:p>
            <a:pPr eaLnBrk="1" hangingPunct="1"/>
            <a:r>
              <a:rPr lang="en-US" altLang="en-US" sz="2800" dirty="0"/>
              <a:t>PIP is usually affected</a:t>
            </a:r>
          </a:p>
          <a:p>
            <a:pPr eaLnBrk="1" hangingPunct="1"/>
            <a:r>
              <a:rPr lang="en-US" altLang="en-US" sz="2800" dirty="0"/>
              <a:t>Collateral damage is often present</a:t>
            </a:r>
          </a:p>
          <a:p>
            <a:pPr eaLnBrk="1" hangingPunct="1"/>
            <a:r>
              <a:rPr lang="en-US" altLang="en-US" sz="2800" dirty="0"/>
              <a:t>The loss of joint stability can cause hyperextension deformity</a:t>
            </a:r>
          </a:p>
        </p:txBody>
      </p:sp>
      <p:pic>
        <p:nvPicPr>
          <p:cNvPr id="32772" name="Picture 4" descr="b_16_4_2b">
            <a:extLst>
              <a:ext uri="{FF2B5EF4-FFF2-40B4-BE49-F238E27FC236}">
                <a16:creationId xmlns:a16="http://schemas.microsoft.com/office/drawing/2014/main" id="{447EE9E2-7E67-4C15-B52B-DA47ACDB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1" y="2349500"/>
            <a:ext cx="34591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181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67222FE-06A3-4FCD-BBE1-628692209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016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VOLAR PLATE RUPTURE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6431B6E-5070-4C43-B180-12C02EA23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8231" y="2255736"/>
            <a:ext cx="9086675" cy="51133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EXAM FINDINGS: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Tender volar PIP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Bruising, swelling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MECHANISM: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Hyperextension injury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Ruptures distally from attachment at middle phalanx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33796" name="Picture 5" descr="bf-fgspr">
            <a:extLst>
              <a:ext uri="{FF2B5EF4-FFF2-40B4-BE49-F238E27FC236}">
                <a16:creationId xmlns:a16="http://schemas.microsoft.com/office/drawing/2014/main" id="{9C054C65-A6DA-4B6E-A90A-31A9E6E8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774665"/>
            <a:ext cx="24574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489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81" y="1409969"/>
            <a:ext cx="5893719" cy="1293028"/>
          </a:xfrm>
        </p:spPr>
        <p:txBody>
          <a:bodyPr/>
          <a:lstStyle/>
          <a:p>
            <a:r>
              <a:rPr lang="en-GB" dirty="0"/>
              <a:t>Signs and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470" y="2535218"/>
            <a:ext cx="5334000" cy="4024125"/>
          </a:xfrm>
        </p:spPr>
        <p:txBody>
          <a:bodyPr/>
          <a:lstStyle/>
          <a:p>
            <a:r>
              <a:rPr lang="en-GB" dirty="0"/>
              <a:t>Pain</a:t>
            </a:r>
          </a:p>
          <a:p>
            <a:r>
              <a:rPr lang="en-GB" dirty="0"/>
              <a:t>Swelling</a:t>
            </a:r>
          </a:p>
          <a:p>
            <a:r>
              <a:rPr lang="en-GB" dirty="0"/>
              <a:t>Bruising</a:t>
            </a:r>
          </a:p>
          <a:p>
            <a:r>
              <a:rPr lang="en-US" dirty="0"/>
              <a:t>Inflammation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719" y="2400993"/>
            <a:ext cx="5334000" cy="4024125"/>
          </a:xfrm>
        </p:spPr>
        <p:txBody>
          <a:bodyPr/>
          <a:lstStyle/>
          <a:p>
            <a:r>
              <a:rPr lang="en-US" b="1" i="1" dirty="0"/>
              <a:t>Grade 1</a:t>
            </a:r>
          </a:p>
          <a:p>
            <a:pPr lvl="1"/>
            <a:r>
              <a:rPr lang="en-US" dirty="0"/>
              <a:t>RICE</a:t>
            </a:r>
          </a:p>
          <a:p>
            <a:pPr lvl="1"/>
            <a:r>
              <a:rPr lang="en-US" dirty="0"/>
              <a:t>Physical Therapy </a:t>
            </a:r>
          </a:p>
          <a:p>
            <a:r>
              <a:rPr lang="en-US" b="1" i="1" dirty="0"/>
              <a:t>Grade 2 </a:t>
            </a:r>
          </a:p>
          <a:p>
            <a:pPr lvl="1"/>
            <a:r>
              <a:rPr lang="en-US" dirty="0"/>
              <a:t>Bracing </a:t>
            </a:r>
          </a:p>
          <a:p>
            <a:r>
              <a:rPr lang="en-US" b="1" i="1" dirty="0"/>
              <a:t>Grade 3 </a:t>
            </a:r>
          </a:p>
          <a:p>
            <a:pPr lvl="1"/>
            <a:r>
              <a:rPr lang="en-US" dirty="0"/>
              <a:t>Surgery to repair the torn ligaments.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41438" y="1242189"/>
            <a:ext cx="3334872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6269056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2DCC35D-4C5D-4909-BB66-F115AB35D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VOLAR PLATE RUPTURE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934B2FC-D6C0-4C29-993A-A0BEA7793C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28776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TREATMENT: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Early mobilization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Extension block splint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Buddy tape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Surgery if &gt;30% joint involved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COMPLICATIONS: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Swan neck deformity: extensor tendons pull PIP into hyperextension, DIP flexion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34820" name="Picture 7" descr="cow111lg">
            <a:extLst>
              <a:ext uri="{FF2B5EF4-FFF2-40B4-BE49-F238E27FC236}">
                <a16:creationId xmlns:a16="http://schemas.microsoft.com/office/drawing/2014/main" id="{D2280045-944E-4B73-8A0D-C42402A7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9812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1303902">
            <a:extLst>
              <a:ext uri="{FF2B5EF4-FFF2-40B4-BE49-F238E27FC236}">
                <a16:creationId xmlns:a16="http://schemas.microsoft.com/office/drawing/2014/main" id="{E131BE6B-D538-47ED-A610-675E21C69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Text Box 12">
            <a:extLst>
              <a:ext uri="{FF2B5EF4-FFF2-40B4-BE49-F238E27FC236}">
                <a16:creationId xmlns:a16="http://schemas.microsoft.com/office/drawing/2014/main" id="{7C53735B-6A8D-471A-A9E3-D6140807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53000"/>
            <a:ext cx="3276600" cy="369332"/>
          </a:xfrm>
          <a:prstGeom prst="rect">
            <a:avLst/>
          </a:prstGeom>
          <a:solidFill>
            <a:srgbClr val="000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Swan Neck Deformity</a:t>
            </a:r>
          </a:p>
        </p:txBody>
      </p:sp>
      <p:pic>
        <p:nvPicPr>
          <p:cNvPr id="38925" name="Picture 13" descr="810_f1">
            <a:extLst>
              <a:ext uri="{FF2B5EF4-FFF2-40B4-BE49-F238E27FC236}">
                <a16:creationId xmlns:a16="http://schemas.microsoft.com/office/drawing/2014/main" id="{25BDF4B3-2046-47ED-987E-25EA81DF7F1E}"/>
              </a:ext>
            </a:extLst>
          </p:cNvPr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1" y="1371600"/>
            <a:ext cx="3973513" cy="4724400"/>
          </a:xfrm>
        </p:spPr>
      </p:pic>
    </p:spTree>
    <p:extLst>
      <p:ext uri="{BB962C8B-B14F-4D97-AF65-F5344CB8AC3E}">
        <p14:creationId xmlns:p14="http://schemas.microsoft.com/office/powerpoint/2010/main" val="3745730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nimBg="1"/>
      <p:bldP spid="38924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1CCCE6C-86F3-44D9-8F06-F4A8AB8896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0778" y="4278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Volar Plate Injury- Treatment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1C76C38-DD85-4C0E-A736-0DED7FA8CCA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70063" y="1495426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/>
              <a:t>Progressive splinting starting at 30 degrees flexion</a:t>
            </a:r>
          </a:p>
          <a:p>
            <a:pPr eaLnBrk="1" hangingPunct="1"/>
            <a:r>
              <a:rPr lang="en-US" altLang="en-US" sz="2800"/>
              <a:t>Followed by buddy taping</a:t>
            </a:r>
          </a:p>
          <a:p>
            <a:pPr eaLnBrk="1" hangingPunct="1"/>
            <a:r>
              <a:rPr lang="en-US" altLang="en-US" sz="2800"/>
              <a:t>If less severe, can buddy tape immediately</a:t>
            </a:r>
          </a:p>
          <a:p>
            <a:pPr eaLnBrk="1" hangingPunct="1"/>
            <a:r>
              <a:rPr lang="en-US" altLang="en-US" sz="2800"/>
              <a:t>Can play sports if splinted </a:t>
            </a:r>
          </a:p>
        </p:txBody>
      </p:sp>
      <p:pic>
        <p:nvPicPr>
          <p:cNvPr id="35844" name="Picture 8" descr="afp20060301p810-f9">
            <a:extLst>
              <a:ext uri="{FF2B5EF4-FFF2-40B4-BE49-F238E27FC236}">
                <a16:creationId xmlns:a16="http://schemas.microsoft.com/office/drawing/2014/main" id="{7701D5C6-092F-4ECD-A499-F03A669F4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301" y="1995488"/>
            <a:ext cx="398462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120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:a16="http://schemas.microsoft.com/office/drawing/2014/main" id="{3081D244-BF28-4A44-9248-D4C41C81D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GAMEKEEPER’S THUMB</a:t>
            </a:r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CB3F4F34-F6F9-43C2-AC8B-010E82B114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  <p:sp>
        <p:nvSpPr>
          <p:cNvPr id="23560" name="Rectangle 8">
            <a:extLst>
              <a:ext uri="{FF2B5EF4-FFF2-40B4-BE49-F238E27FC236}">
                <a16:creationId xmlns:a16="http://schemas.microsoft.com/office/drawing/2014/main" id="{3E2B3817-42CB-41FE-BFCF-A72F13A1CBA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83338" y="1557338"/>
            <a:ext cx="4038600" cy="4953000"/>
          </a:xfrm>
        </p:spPr>
        <p:txBody>
          <a:bodyPr/>
          <a:lstStyle/>
          <a:p>
            <a:pPr eaLnBrk="1" hangingPunct="1"/>
            <a:r>
              <a:rPr lang="en-US" altLang="en-US" sz="2000"/>
              <a:t>MECHANISM</a:t>
            </a:r>
          </a:p>
          <a:p>
            <a:pPr lvl="1" eaLnBrk="1" hangingPunct="1"/>
            <a:r>
              <a:rPr lang="en-US" altLang="en-US"/>
              <a:t>Hyperabduction of thumb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EXAM:</a:t>
            </a:r>
          </a:p>
          <a:p>
            <a:pPr lvl="1" eaLnBrk="1" hangingPunct="1"/>
            <a:r>
              <a:rPr lang="en-US" altLang="en-US"/>
              <a:t>Weak, painful pinch</a:t>
            </a:r>
          </a:p>
          <a:p>
            <a:pPr lvl="1" eaLnBrk="1" hangingPunct="1"/>
            <a:r>
              <a:rPr lang="en-US" altLang="en-US"/>
              <a:t>Pain over ulnar thumb</a:t>
            </a:r>
          </a:p>
          <a:p>
            <a:pPr lvl="1" eaLnBrk="1" hangingPunct="1"/>
            <a:r>
              <a:rPr lang="en-US" altLang="en-US"/>
              <a:t>XRAYS BEFORE STRESS</a:t>
            </a:r>
          </a:p>
        </p:txBody>
      </p:sp>
      <p:pic>
        <p:nvPicPr>
          <p:cNvPr id="40965" name="Picture 5" descr="figure 6">
            <a:extLst>
              <a:ext uri="{FF2B5EF4-FFF2-40B4-BE49-F238E27FC236}">
                <a16:creationId xmlns:a16="http://schemas.microsoft.com/office/drawing/2014/main" id="{D66D5A3A-E524-4018-9FD1-39036CBD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0" y="1412876"/>
            <a:ext cx="4572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08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11A9FD4-A46F-446D-8550-B89039D31B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GAMEKEEPER’S THUMB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94CC4EB-80D2-40D7-8D61-5B6A21CF73E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58925" y="1600200"/>
            <a:ext cx="5486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SIGNS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Pain over ulnar thumb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Stress testing positive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/>
              <a:t>Testing in Extension and 40 degrees of FLEXION of MCP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41988" name="Picture 5" descr="game2">
            <a:extLst>
              <a:ext uri="{FF2B5EF4-FFF2-40B4-BE49-F238E27FC236}">
                <a16:creationId xmlns:a16="http://schemas.microsoft.com/office/drawing/2014/main" id="{31927EC3-ED71-4749-B241-88EBB2A4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600" y="1295401"/>
            <a:ext cx="29146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54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9AA5B7B-E7B9-45A5-B11E-13C282AF51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43113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Ulnar Collateral Ligament Injury of the Thumb (Skier’s Thumb)</a:t>
            </a:r>
          </a:p>
        </p:txBody>
      </p:sp>
      <p:sp>
        <p:nvSpPr>
          <p:cNvPr id="43011" name="Rectangle 6">
            <a:extLst>
              <a:ext uri="{FF2B5EF4-FFF2-40B4-BE49-F238E27FC236}">
                <a16:creationId xmlns:a16="http://schemas.microsoft.com/office/drawing/2014/main" id="{0EE6FF79-74AB-4F8B-91A4-19BDC8AEF38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3300" y="2359026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Caused by forced abduction of the 1</a:t>
            </a:r>
            <a:r>
              <a:rPr lang="en-US" altLang="en-US" sz="2800" baseline="30000"/>
              <a:t>st</a:t>
            </a:r>
            <a:r>
              <a:rPr lang="en-US" altLang="en-US" sz="2800"/>
              <a:t> MCP joint</a:t>
            </a:r>
          </a:p>
          <a:p>
            <a:pPr eaLnBrk="1" hangingPunct="1"/>
            <a:r>
              <a:rPr lang="en-US" altLang="en-US" sz="2800"/>
              <a:t>Left untreated the joint will be unstable with weak grip strength</a:t>
            </a:r>
          </a:p>
        </p:txBody>
      </p:sp>
      <p:pic>
        <p:nvPicPr>
          <p:cNvPr id="43012" name="Picture 5" descr="Ulnar Collateral Ligament Injury-Gamekeeper's Thumb">
            <a:extLst>
              <a:ext uri="{FF2B5EF4-FFF2-40B4-BE49-F238E27FC236}">
                <a16:creationId xmlns:a16="http://schemas.microsoft.com/office/drawing/2014/main" id="{66D0179C-9DC0-4DEA-9BD6-4031939A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4314" y="2332038"/>
            <a:ext cx="3348037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2749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9C035E2-A8FA-48E0-AD7D-EE4D2F87B1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Skier’s Thumb- Diagnosis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046F66C-176C-4E9F-BD7B-DBD5A45E584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422401"/>
            <a:ext cx="40386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/>
              <a:t>Difficulty opposing pinky to thumb</a:t>
            </a:r>
          </a:p>
          <a:p>
            <a:pPr eaLnBrk="1" hangingPunct="1"/>
            <a:r>
              <a:rPr lang="en-US" altLang="en-US" sz="2800"/>
              <a:t>Swelling and black and blue over thenar eminence</a:t>
            </a:r>
          </a:p>
          <a:p>
            <a:pPr eaLnBrk="1" hangingPunct="1"/>
            <a:r>
              <a:rPr lang="en-US" altLang="en-US" sz="2800"/>
              <a:t>Can’t hold an OK sign</a:t>
            </a:r>
          </a:p>
          <a:p>
            <a:pPr eaLnBrk="1" hangingPunct="1"/>
            <a:r>
              <a:rPr lang="en-US" altLang="en-US" sz="2800"/>
              <a:t>Consider digital block and to facilitate ligament testing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44036" name="Picture 4" descr="skier's thumb1">
            <a:extLst>
              <a:ext uri="{FF2B5EF4-FFF2-40B4-BE49-F238E27FC236}">
                <a16:creationId xmlns:a16="http://schemas.microsoft.com/office/drawing/2014/main" id="{B8BD9756-CB42-40C8-81A5-07B75557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425" y="2330451"/>
            <a:ext cx="3544888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2224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7E6BAF3-65B3-4559-A612-36A09F9458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Stener Lesion</a:t>
            </a:r>
          </a:p>
        </p:txBody>
      </p:sp>
      <p:pic>
        <p:nvPicPr>
          <p:cNvPr id="45059" name="Picture 12" descr="F22">
            <a:extLst>
              <a:ext uri="{FF2B5EF4-FFF2-40B4-BE49-F238E27FC236}">
                <a16:creationId xmlns:a16="http://schemas.microsoft.com/office/drawing/2014/main" id="{DF67F0FF-A0C1-4E88-9B7C-0568A0D71C3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4113" y="1581150"/>
            <a:ext cx="2811462" cy="4008438"/>
          </a:xfrm>
        </p:spPr>
      </p:pic>
      <p:pic>
        <p:nvPicPr>
          <p:cNvPr id="45060" name="Picture 6" descr="afp20060301p827-f8">
            <a:extLst>
              <a:ext uri="{FF2B5EF4-FFF2-40B4-BE49-F238E27FC236}">
                <a16:creationId xmlns:a16="http://schemas.microsoft.com/office/drawing/2014/main" id="{E9BF8AC5-CDD9-42E4-884C-AEFC4316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675" y="1963739"/>
            <a:ext cx="44132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5476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3B69F3A-01BE-44AF-A115-A6EE534457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3490" y="383695"/>
            <a:ext cx="9465578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Skier’s Thumb Grading/Treatment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E835587-6F52-4F1D-985A-F72410F966F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606726"/>
            <a:ext cx="8229600" cy="505413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Grade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Pain without instability with stress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Splinting 1-2 weeks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Grade 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Pain with mild instability: gapping &lt;20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Casting 3-6 weeks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Grade 3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Stenner’s Lesion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Instability: gapping &gt; 20 degrees or &gt; 35 degrees compared to </a:t>
            </a:r>
            <a:r>
              <a:rPr lang="en-US" altLang="en-US" sz="2400" dirty="0" err="1"/>
              <a:t>unaffect</a:t>
            </a:r>
            <a:r>
              <a:rPr lang="en-US" altLang="en-US" sz="2400" dirty="0"/>
              <a:t> thumb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Early surgical intervention within 2-3 weeks</a:t>
            </a:r>
          </a:p>
        </p:txBody>
      </p:sp>
    </p:spTree>
    <p:extLst>
      <p:ext uri="{BB962C8B-B14F-4D97-AF65-F5344CB8AC3E}">
        <p14:creationId xmlns:p14="http://schemas.microsoft.com/office/powerpoint/2010/main" val="28826959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A80DEB7-9B88-4EDC-BEAA-9304D324E7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Skier’s Thumb Treatment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8F12827-E1A3-47B6-B11B-BE5167C0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338" y="2235200"/>
            <a:ext cx="3338512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Picture 002">
            <a:extLst>
              <a:ext uri="{FF2B5EF4-FFF2-40B4-BE49-F238E27FC236}">
                <a16:creationId xmlns:a16="http://schemas.microsoft.com/office/drawing/2014/main" id="{73DD335C-DC6D-434B-9246-F550BB92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338" y="19812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4754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Stenosing</a:t>
            </a:r>
            <a:r>
              <a:rPr lang="en-US" dirty="0">
                <a:solidFill>
                  <a:schemeClr val="tx1"/>
                </a:solidFill>
              </a:rPr>
              <a:t> Tenosynovitis (Trigger Finger)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2% lifetime risk of developing</a:t>
            </a:r>
          </a:p>
          <a:p>
            <a:pPr lvl="1"/>
            <a:r>
              <a:rPr lang="en-US" dirty="0"/>
              <a:t>At least 2 times as common in women</a:t>
            </a:r>
          </a:p>
          <a:p>
            <a:pPr lvl="1"/>
            <a:r>
              <a:rPr lang="en-US" dirty="0"/>
              <a:t>Not an inflammatory condition!</a:t>
            </a:r>
          </a:p>
          <a:p>
            <a:pPr lvl="1"/>
            <a:r>
              <a:rPr lang="en-US" dirty="0"/>
              <a:t>Ring finger most commonly affected digit</a:t>
            </a:r>
          </a:p>
          <a:p>
            <a:pPr lvl="1"/>
            <a:r>
              <a:rPr lang="en-US" dirty="0"/>
              <a:t>Multiple trigger digits more common in patients with:</a:t>
            </a:r>
          </a:p>
          <a:p>
            <a:pPr lvl="2"/>
            <a:r>
              <a:rPr lang="en-US" dirty="0"/>
              <a:t>Diabetes</a:t>
            </a:r>
          </a:p>
          <a:p>
            <a:pPr lvl="2"/>
            <a:r>
              <a:rPr lang="en-US" dirty="0"/>
              <a:t>Thyroid problems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073271"/>
            <a:ext cx="32385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6234"/>
            <a:ext cx="8610600" cy="1293028"/>
          </a:xfrm>
        </p:spPr>
        <p:txBody>
          <a:bodyPr/>
          <a:lstStyle/>
          <a:p>
            <a:r>
              <a:rPr lang="en-GB" dirty="0"/>
              <a:t>Strains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8808396" cy="4663441"/>
          </a:xfrm>
        </p:spPr>
        <p:txBody>
          <a:bodyPr/>
          <a:lstStyle/>
          <a:p>
            <a:r>
              <a:rPr lang="en-US" sz="2400" dirty="0"/>
              <a:t>A direct injury to muscles or tendons. </a:t>
            </a:r>
          </a:p>
          <a:p>
            <a:r>
              <a:rPr lang="en-US" sz="2400" dirty="0"/>
              <a:t>Tendons connect muscles to bones</a:t>
            </a:r>
          </a:p>
          <a:p>
            <a:r>
              <a:rPr lang="en-US" sz="2400" dirty="0"/>
              <a:t>Like ligaments, they have poor blood supply</a:t>
            </a:r>
          </a:p>
          <a:p>
            <a:r>
              <a:rPr lang="en-US" sz="2400" dirty="0"/>
              <a:t>They are often under “high stress” and require modified activity or protection to heal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196" y="2564796"/>
            <a:ext cx="2112928" cy="34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187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Stenosing</a:t>
            </a:r>
            <a:r>
              <a:rPr lang="en-US" dirty="0">
                <a:solidFill>
                  <a:schemeClr val="tx1"/>
                </a:solidFill>
              </a:rPr>
              <a:t> Tenosynovitis (Trigger Finger)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2% lifetime risk of developing</a:t>
            </a:r>
          </a:p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Painful triggering, often worse in the AM</a:t>
            </a:r>
          </a:p>
          <a:p>
            <a:pPr lvl="2"/>
            <a:r>
              <a:rPr lang="en-US" dirty="0"/>
              <a:t>Patient often describes the popping as being their PIP</a:t>
            </a:r>
          </a:p>
          <a:p>
            <a:pPr lvl="1"/>
            <a:r>
              <a:rPr lang="en-US" dirty="0"/>
              <a:t>Pain over the A1 pulley</a:t>
            </a:r>
          </a:p>
          <a:p>
            <a:pPr lvl="1"/>
            <a:r>
              <a:rPr lang="en-US" dirty="0"/>
              <a:t>May describe that the finger “no longer bends”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845" y="4137152"/>
            <a:ext cx="7047734" cy="19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85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Stenosing</a:t>
            </a:r>
            <a:r>
              <a:rPr lang="en-US" dirty="0">
                <a:solidFill>
                  <a:schemeClr val="tx1"/>
                </a:solidFill>
              </a:rPr>
              <a:t> Tenosynovitis (Trigger Finger)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Pathoanatomy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25" y="2438401"/>
            <a:ext cx="6146800" cy="303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151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Stenosing</a:t>
            </a:r>
            <a:r>
              <a:rPr lang="en-US" dirty="0">
                <a:solidFill>
                  <a:schemeClr val="tx1"/>
                </a:solidFill>
              </a:rPr>
              <a:t> Tenosynovitis (Trigger Finger)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Pathoanatomy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775" y="2329662"/>
            <a:ext cx="4864100" cy="37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914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40" y="246012"/>
            <a:ext cx="10729361" cy="140053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Stenosing</a:t>
            </a:r>
            <a:r>
              <a:rPr lang="en-US" dirty="0">
                <a:solidFill>
                  <a:schemeClr val="tx1"/>
                </a:solidFill>
              </a:rPr>
              <a:t> Tenosynovitis (Trigger Finger)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339723"/>
            <a:ext cx="51846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Corticosteroid Injection</a:t>
            </a:r>
          </a:p>
          <a:p>
            <a:pPr lvl="2"/>
            <a:r>
              <a:rPr lang="en-US" dirty="0"/>
              <a:t>86% effective at 3 months</a:t>
            </a:r>
          </a:p>
          <a:p>
            <a:pPr lvl="2"/>
            <a:r>
              <a:rPr lang="en-US" dirty="0"/>
              <a:t>50% effective at 12 months</a:t>
            </a:r>
          </a:p>
          <a:p>
            <a:pPr lvl="2"/>
            <a:r>
              <a:rPr lang="en-US" dirty="0"/>
              <a:t>May take up to 6 weeks to be effective!</a:t>
            </a:r>
          </a:p>
          <a:p>
            <a:pPr lvl="1"/>
            <a:r>
              <a:rPr lang="en-US" dirty="0"/>
              <a:t>Open surgical Release of A1 pulley</a:t>
            </a:r>
          </a:p>
          <a:p>
            <a:pPr lvl="2"/>
            <a:r>
              <a:rPr lang="en-US" dirty="0"/>
              <a:t>Can be done wide awake under</a:t>
            </a:r>
          </a:p>
          <a:p>
            <a:pPr marL="593725" lvl="2" indent="0">
              <a:buNone/>
            </a:pPr>
            <a:r>
              <a:rPr lang="en-US" dirty="0"/>
              <a:t>    local anesthesia only</a:t>
            </a:r>
          </a:p>
          <a:p>
            <a:pPr lvl="1"/>
            <a:r>
              <a:rPr lang="en-US" dirty="0"/>
              <a:t>Oral Medications</a:t>
            </a:r>
          </a:p>
          <a:p>
            <a:pPr lvl="2"/>
            <a:r>
              <a:rPr lang="en-US" dirty="0"/>
              <a:t>Tend not to be effective</a:t>
            </a:r>
          </a:p>
          <a:p>
            <a:pPr lvl="1"/>
            <a:r>
              <a:rPr lang="en-US" dirty="0"/>
              <a:t>Splinting</a:t>
            </a:r>
          </a:p>
          <a:p>
            <a:pPr lvl="2"/>
            <a:r>
              <a:rPr lang="en-US" dirty="0"/>
              <a:t>May be helpful for symptoms but not long term treatment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1" y="1539748"/>
            <a:ext cx="3680019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637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Trigger Finger Injection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1.5cc total in 3cc syringe (25g x 5/8” needle)</a:t>
            </a:r>
          </a:p>
          <a:p>
            <a:pPr lvl="1"/>
            <a:r>
              <a:rPr lang="en-US" dirty="0"/>
              <a:t>0.5cc </a:t>
            </a:r>
            <a:r>
              <a:rPr lang="en-US" dirty="0" err="1"/>
              <a:t>celestone</a:t>
            </a:r>
            <a:endParaRPr lang="en-US" dirty="0"/>
          </a:p>
          <a:p>
            <a:pPr lvl="1"/>
            <a:r>
              <a:rPr lang="en-US" dirty="0"/>
              <a:t>0.5cc 1% lidocaine</a:t>
            </a:r>
          </a:p>
          <a:p>
            <a:pPr lvl="1"/>
            <a:r>
              <a:rPr lang="en-US" dirty="0"/>
              <a:t>0.5cc 0.5% </a:t>
            </a:r>
            <a:r>
              <a:rPr lang="en-US" dirty="0" err="1"/>
              <a:t>marcaine</a:t>
            </a:r>
            <a:endParaRPr lang="en-US" dirty="0"/>
          </a:p>
          <a:p>
            <a:r>
              <a:rPr lang="en-US" dirty="0"/>
              <a:t>Warn patient that finger tip may be “numb and tingly” for 4-6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0060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228601"/>
            <a:ext cx="3863105" cy="106317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Trigger Finger Injection Technique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03259" y="1025261"/>
            <a:ext cx="6373283" cy="4779962"/>
          </a:xfrm>
        </p:spPr>
      </p:pic>
      <p:sp>
        <p:nvSpPr>
          <p:cNvPr id="16" name="TextBox 15"/>
          <p:cNvSpPr txBox="1"/>
          <p:nvPr/>
        </p:nvSpPr>
        <p:spPr>
          <a:xfrm>
            <a:off x="6629400" y="5181600"/>
            <a:ext cx="205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Thenar</a:t>
            </a:r>
            <a:r>
              <a:rPr lang="en-US" dirty="0"/>
              <a:t> Crease</a:t>
            </a:r>
          </a:p>
        </p:txBody>
      </p:sp>
      <p:sp>
        <p:nvSpPr>
          <p:cNvPr id="17" name="Freeform 16"/>
          <p:cNvSpPr/>
          <p:nvPr/>
        </p:nvSpPr>
        <p:spPr>
          <a:xfrm>
            <a:off x="8242301" y="4800600"/>
            <a:ext cx="191369" cy="1066800"/>
          </a:xfrm>
          <a:custGeom>
            <a:avLst/>
            <a:gdLst>
              <a:gd name="connsiteX0" fmla="*/ 139700 w 191369"/>
              <a:gd name="connsiteY0" fmla="*/ 1066800 h 1066800"/>
              <a:gd name="connsiteX1" fmla="*/ 152400 w 191369"/>
              <a:gd name="connsiteY1" fmla="*/ 889000 h 1066800"/>
              <a:gd name="connsiteX2" fmla="*/ 177800 w 191369"/>
              <a:gd name="connsiteY2" fmla="*/ 812800 h 1066800"/>
              <a:gd name="connsiteX3" fmla="*/ 177800 w 191369"/>
              <a:gd name="connsiteY3" fmla="*/ 495300 h 1066800"/>
              <a:gd name="connsiteX4" fmla="*/ 152400 w 191369"/>
              <a:gd name="connsiteY4" fmla="*/ 419100 h 1066800"/>
              <a:gd name="connsiteX5" fmla="*/ 139700 w 191369"/>
              <a:gd name="connsiteY5" fmla="*/ 381000 h 1066800"/>
              <a:gd name="connsiteX6" fmla="*/ 127000 w 191369"/>
              <a:gd name="connsiteY6" fmla="*/ 342900 h 1066800"/>
              <a:gd name="connsiteX7" fmla="*/ 114300 w 191369"/>
              <a:gd name="connsiteY7" fmla="*/ 292100 h 1066800"/>
              <a:gd name="connsiteX8" fmla="*/ 88900 w 191369"/>
              <a:gd name="connsiteY8" fmla="*/ 215900 h 1066800"/>
              <a:gd name="connsiteX9" fmla="*/ 76200 w 191369"/>
              <a:gd name="connsiteY9" fmla="*/ 177800 h 1066800"/>
              <a:gd name="connsiteX10" fmla="*/ 0 w 191369"/>
              <a:gd name="connsiteY10" fmla="*/ 25400 h 1066800"/>
              <a:gd name="connsiteX11" fmla="*/ 0 w 191369"/>
              <a:gd name="connsiteY11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369" h="1066800">
                <a:moveTo>
                  <a:pt x="139700" y="1066800"/>
                </a:moveTo>
                <a:cubicBezTo>
                  <a:pt x="143933" y="1007533"/>
                  <a:pt x="143586" y="947760"/>
                  <a:pt x="152400" y="889000"/>
                </a:cubicBezTo>
                <a:cubicBezTo>
                  <a:pt x="156372" y="862522"/>
                  <a:pt x="177800" y="812800"/>
                  <a:pt x="177800" y="812800"/>
                </a:cubicBezTo>
                <a:cubicBezTo>
                  <a:pt x="190643" y="671531"/>
                  <a:pt x="200486" y="646540"/>
                  <a:pt x="177800" y="495300"/>
                </a:cubicBezTo>
                <a:cubicBezTo>
                  <a:pt x="173828" y="468822"/>
                  <a:pt x="160867" y="444500"/>
                  <a:pt x="152400" y="419100"/>
                </a:cubicBezTo>
                <a:lnTo>
                  <a:pt x="139700" y="381000"/>
                </a:lnTo>
                <a:cubicBezTo>
                  <a:pt x="135467" y="368300"/>
                  <a:pt x="130247" y="355887"/>
                  <a:pt x="127000" y="342900"/>
                </a:cubicBezTo>
                <a:cubicBezTo>
                  <a:pt x="122767" y="325967"/>
                  <a:pt x="119316" y="308818"/>
                  <a:pt x="114300" y="292100"/>
                </a:cubicBezTo>
                <a:cubicBezTo>
                  <a:pt x="106607" y="266455"/>
                  <a:pt x="97367" y="241300"/>
                  <a:pt x="88900" y="215900"/>
                </a:cubicBezTo>
                <a:cubicBezTo>
                  <a:pt x="84667" y="203200"/>
                  <a:pt x="83626" y="188939"/>
                  <a:pt x="76200" y="177800"/>
                </a:cubicBezTo>
                <a:cubicBezTo>
                  <a:pt x="50516" y="139273"/>
                  <a:pt x="0" y="77980"/>
                  <a:pt x="0" y="25400"/>
                </a:cubicBezTo>
                <a:lnTo>
                  <a:pt x="0" y="0"/>
                </a:lnTo>
              </a:path>
            </a:pathLst>
          </a:custGeom>
          <a:noFill/>
          <a:ln w="476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433669" y="453527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Distal Palmar Flexion Crease</a:t>
            </a:r>
          </a:p>
        </p:txBody>
      </p:sp>
      <p:sp>
        <p:nvSpPr>
          <p:cNvPr id="19" name="Freeform 18"/>
          <p:cNvSpPr/>
          <p:nvPr/>
        </p:nvSpPr>
        <p:spPr>
          <a:xfrm>
            <a:off x="8242300" y="4053178"/>
            <a:ext cx="1193800" cy="518822"/>
          </a:xfrm>
          <a:custGeom>
            <a:avLst/>
            <a:gdLst>
              <a:gd name="connsiteX0" fmla="*/ 1168400 w 1168400"/>
              <a:gd name="connsiteY0" fmla="*/ 584234 h 584234"/>
              <a:gd name="connsiteX1" fmla="*/ 1041400 w 1168400"/>
              <a:gd name="connsiteY1" fmla="*/ 495334 h 584234"/>
              <a:gd name="connsiteX2" fmla="*/ 1003300 w 1168400"/>
              <a:gd name="connsiteY2" fmla="*/ 469934 h 584234"/>
              <a:gd name="connsiteX3" fmla="*/ 965200 w 1168400"/>
              <a:gd name="connsiteY3" fmla="*/ 444534 h 584234"/>
              <a:gd name="connsiteX4" fmla="*/ 800100 w 1168400"/>
              <a:gd name="connsiteY4" fmla="*/ 406434 h 584234"/>
              <a:gd name="connsiteX5" fmla="*/ 723900 w 1168400"/>
              <a:gd name="connsiteY5" fmla="*/ 381034 h 584234"/>
              <a:gd name="connsiteX6" fmla="*/ 685800 w 1168400"/>
              <a:gd name="connsiteY6" fmla="*/ 368334 h 584234"/>
              <a:gd name="connsiteX7" fmla="*/ 647700 w 1168400"/>
              <a:gd name="connsiteY7" fmla="*/ 342934 h 584234"/>
              <a:gd name="connsiteX8" fmla="*/ 609600 w 1168400"/>
              <a:gd name="connsiteY8" fmla="*/ 330234 h 584234"/>
              <a:gd name="connsiteX9" fmla="*/ 533400 w 1168400"/>
              <a:gd name="connsiteY9" fmla="*/ 279434 h 584234"/>
              <a:gd name="connsiteX10" fmla="*/ 469900 w 1168400"/>
              <a:gd name="connsiteY10" fmla="*/ 228634 h 584234"/>
              <a:gd name="connsiteX11" fmla="*/ 431800 w 1168400"/>
              <a:gd name="connsiteY11" fmla="*/ 190534 h 584234"/>
              <a:gd name="connsiteX12" fmla="*/ 393700 w 1168400"/>
              <a:gd name="connsiteY12" fmla="*/ 177834 h 584234"/>
              <a:gd name="connsiteX13" fmla="*/ 355600 w 1168400"/>
              <a:gd name="connsiteY13" fmla="*/ 152434 h 584234"/>
              <a:gd name="connsiteX14" fmla="*/ 279400 w 1168400"/>
              <a:gd name="connsiteY14" fmla="*/ 127034 h 584234"/>
              <a:gd name="connsiteX15" fmla="*/ 241300 w 1168400"/>
              <a:gd name="connsiteY15" fmla="*/ 101634 h 584234"/>
              <a:gd name="connsiteX16" fmla="*/ 165100 w 1168400"/>
              <a:gd name="connsiteY16" fmla="*/ 76234 h 584234"/>
              <a:gd name="connsiteX17" fmla="*/ 88900 w 1168400"/>
              <a:gd name="connsiteY17" fmla="*/ 38134 h 584234"/>
              <a:gd name="connsiteX18" fmla="*/ 50800 w 1168400"/>
              <a:gd name="connsiteY18" fmla="*/ 12734 h 584234"/>
              <a:gd name="connsiteX19" fmla="*/ 0 w 1168400"/>
              <a:gd name="connsiteY19" fmla="*/ 34 h 58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400" h="584234">
                <a:moveTo>
                  <a:pt x="1168400" y="584234"/>
                </a:moveTo>
                <a:cubicBezTo>
                  <a:pt x="1093178" y="527818"/>
                  <a:pt x="1135212" y="557875"/>
                  <a:pt x="1041400" y="495334"/>
                </a:cubicBezTo>
                <a:lnTo>
                  <a:pt x="1003300" y="469934"/>
                </a:lnTo>
                <a:cubicBezTo>
                  <a:pt x="990600" y="461467"/>
                  <a:pt x="979680" y="449361"/>
                  <a:pt x="965200" y="444534"/>
                </a:cubicBezTo>
                <a:cubicBezTo>
                  <a:pt x="860602" y="409668"/>
                  <a:pt x="915505" y="422920"/>
                  <a:pt x="800100" y="406434"/>
                </a:cubicBezTo>
                <a:lnTo>
                  <a:pt x="723900" y="381034"/>
                </a:lnTo>
                <a:cubicBezTo>
                  <a:pt x="711200" y="376801"/>
                  <a:pt x="696939" y="375760"/>
                  <a:pt x="685800" y="368334"/>
                </a:cubicBezTo>
                <a:cubicBezTo>
                  <a:pt x="673100" y="359867"/>
                  <a:pt x="661352" y="349760"/>
                  <a:pt x="647700" y="342934"/>
                </a:cubicBezTo>
                <a:cubicBezTo>
                  <a:pt x="635726" y="336947"/>
                  <a:pt x="621302" y="336735"/>
                  <a:pt x="609600" y="330234"/>
                </a:cubicBezTo>
                <a:cubicBezTo>
                  <a:pt x="582915" y="315409"/>
                  <a:pt x="533400" y="279434"/>
                  <a:pt x="533400" y="279434"/>
                </a:cubicBezTo>
                <a:cubicBezTo>
                  <a:pt x="476594" y="194225"/>
                  <a:pt x="543512" y="277709"/>
                  <a:pt x="469900" y="228634"/>
                </a:cubicBezTo>
                <a:cubicBezTo>
                  <a:pt x="454956" y="218671"/>
                  <a:pt x="446744" y="200497"/>
                  <a:pt x="431800" y="190534"/>
                </a:cubicBezTo>
                <a:cubicBezTo>
                  <a:pt x="420661" y="183108"/>
                  <a:pt x="405674" y="183821"/>
                  <a:pt x="393700" y="177834"/>
                </a:cubicBezTo>
                <a:cubicBezTo>
                  <a:pt x="380048" y="171008"/>
                  <a:pt x="369548" y="158633"/>
                  <a:pt x="355600" y="152434"/>
                </a:cubicBezTo>
                <a:cubicBezTo>
                  <a:pt x="331134" y="141560"/>
                  <a:pt x="301677" y="141886"/>
                  <a:pt x="279400" y="127034"/>
                </a:cubicBezTo>
                <a:cubicBezTo>
                  <a:pt x="266700" y="118567"/>
                  <a:pt x="255248" y="107833"/>
                  <a:pt x="241300" y="101634"/>
                </a:cubicBezTo>
                <a:cubicBezTo>
                  <a:pt x="216834" y="90760"/>
                  <a:pt x="187377" y="91086"/>
                  <a:pt x="165100" y="76234"/>
                </a:cubicBezTo>
                <a:cubicBezTo>
                  <a:pt x="55911" y="3441"/>
                  <a:pt x="194060" y="90714"/>
                  <a:pt x="88900" y="38134"/>
                </a:cubicBezTo>
                <a:cubicBezTo>
                  <a:pt x="75248" y="31308"/>
                  <a:pt x="64452" y="19560"/>
                  <a:pt x="50800" y="12734"/>
                </a:cubicBezTo>
                <a:cubicBezTo>
                  <a:pt x="22723" y="-1305"/>
                  <a:pt x="21648" y="34"/>
                  <a:pt x="0" y="34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91200" y="3428181"/>
            <a:ext cx="205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Palmar Digital Flexion Crease</a:t>
            </a:r>
          </a:p>
        </p:txBody>
      </p:sp>
      <p:sp>
        <p:nvSpPr>
          <p:cNvPr id="21" name="Freeform 20"/>
          <p:cNvSpPr/>
          <p:nvPr/>
        </p:nvSpPr>
        <p:spPr>
          <a:xfrm>
            <a:off x="7099300" y="4660900"/>
            <a:ext cx="101600" cy="685800"/>
          </a:xfrm>
          <a:custGeom>
            <a:avLst/>
            <a:gdLst>
              <a:gd name="connsiteX0" fmla="*/ 0 w 101600"/>
              <a:gd name="connsiteY0" fmla="*/ 685800 h 685800"/>
              <a:gd name="connsiteX1" fmla="*/ 63500 w 101600"/>
              <a:gd name="connsiteY1" fmla="*/ 495300 h 685800"/>
              <a:gd name="connsiteX2" fmla="*/ 101600 w 101600"/>
              <a:gd name="connsiteY2" fmla="*/ 406400 h 685800"/>
              <a:gd name="connsiteX3" fmla="*/ 88900 w 101600"/>
              <a:gd name="connsiteY3" fmla="*/ 63500 h 685800"/>
              <a:gd name="connsiteX4" fmla="*/ 63500 w 101600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00" h="685800">
                <a:moveTo>
                  <a:pt x="0" y="685800"/>
                </a:moveTo>
                <a:cubicBezTo>
                  <a:pt x="21167" y="622300"/>
                  <a:pt x="39240" y="557684"/>
                  <a:pt x="63500" y="495300"/>
                </a:cubicBezTo>
                <a:cubicBezTo>
                  <a:pt x="124894" y="337431"/>
                  <a:pt x="55110" y="592361"/>
                  <a:pt x="101600" y="406400"/>
                </a:cubicBezTo>
                <a:cubicBezTo>
                  <a:pt x="97367" y="292100"/>
                  <a:pt x="96264" y="177641"/>
                  <a:pt x="88900" y="63500"/>
                </a:cubicBezTo>
                <a:cubicBezTo>
                  <a:pt x="85972" y="18116"/>
                  <a:pt x="84692" y="21192"/>
                  <a:pt x="63500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45400" y="3505201"/>
            <a:ext cx="444500" cy="82149"/>
          </a:xfrm>
          <a:custGeom>
            <a:avLst/>
            <a:gdLst>
              <a:gd name="connsiteX0" fmla="*/ 0 w 444500"/>
              <a:gd name="connsiteY0" fmla="*/ 50800 h 82149"/>
              <a:gd name="connsiteX1" fmla="*/ 50800 w 444500"/>
              <a:gd name="connsiteY1" fmla="*/ 76200 h 82149"/>
              <a:gd name="connsiteX2" fmla="*/ 266700 w 444500"/>
              <a:gd name="connsiteY2" fmla="*/ 50800 h 82149"/>
              <a:gd name="connsiteX3" fmla="*/ 342900 w 444500"/>
              <a:gd name="connsiteY3" fmla="*/ 38100 h 82149"/>
              <a:gd name="connsiteX4" fmla="*/ 431800 w 444500"/>
              <a:gd name="connsiteY4" fmla="*/ 12700 h 82149"/>
              <a:gd name="connsiteX5" fmla="*/ 444500 w 444500"/>
              <a:gd name="connsiteY5" fmla="*/ 0 h 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500" h="82149">
                <a:moveTo>
                  <a:pt x="0" y="50800"/>
                </a:moveTo>
                <a:cubicBezTo>
                  <a:pt x="16933" y="59267"/>
                  <a:pt x="31897" y="75150"/>
                  <a:pt x="50800" y="76200"/>
                </a:cubicBezTo>
                <a:cubicBezTo>
                  <a:pt x="322287" y="91283"/>
                  <a:pt x="154132" y="75815"/>
                  <a:pt x="266700" y="50800"/>
                </a:cubicBezTo>
                <a:cubicBezTo>
                  <a:pt x="291837" y="45214"/>
                  <a:pt x="317650" y="43150"/>
                  <a:pt x="342900" y="38100"/>
                </a:cubicBezTo>
                <a:cubicBezTo>
                  <a:pt x="356464" y="35387"/>
                  <a:pt x="415661" y="20770"/>
                  <a:pt x="431800" y="12700"/>
                </a:cubicBezTo>
                <a:cubicBezTo>
                  <a:pt x="437155" y="10023"/>
                  <a:pt x="440267" y="4233"/>
                  <a:pt x="444500" y="0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229600" y="3479800"/>
            <a:ext cx="381000" cy="25454"/>
          </a:xfrm>
          <a:custGeom>
            <a:avLst/>
            <a:gdLst>
              <a:gd name="connsiteX0" fmla="*/ 0 w 381000"/>
              <a:gd name="connsiteY0" fmla="*/ 12700 h 25454"/>
              <a:gd name="connsiteX1" fmla="*/ 177800 w 381000"/>
              <a:gd name="connsiteY1" fmla="*/ 0 h 25454"/>
              <a:gd name="connsiteX2" fmla="*/ 381000 w 381000"/>
              <a:gd name="connsiteY2" fmla="*/ 0 h 2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00" h="25454">
                <a:moveTo>
                  <a:pt x="0" y="12700"/>
                </a:moveTo>
                <a:cubicBezTo>
                  <a:pt x="139296" y="47524"/>
                  <a:pt x="-81608" y="0"/>
                  <a:pt x="177800" y="0"/>
                </a:cubicBezTo>
                <a:lnTo>
                  <a:pt x="381000" y="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724900" y="3568700"/>
            <a:ext cx="381000" cy="127000"/>
          </a:xfrm>
          <a:custGeom>
            <a:avLst/>
            <a:gdLst>
              <a:gd name="connsiteX0" fmla="*/ 0 w 381000"/>
              <a:gd name="connsiteY0" fmla="*/ 0 h 127000"/>
              <a:gd name="connsiteX1" fmla="*/ 88900 w 381000"/>
              <a:gd name="connsiteY1" fmla="*/ 63500 h 127000"/>
              <a:gd name="connsiteX2" fmla="*/ 203200 w 381000"/>
              <a:gd name="connsiteY2" fmla="*/ 101600 h 127000"/>
              <a:gd name="connsiteX3" fmla="*/ 241300 w 381000"/>
              <a:gd name="connsiteY3" fmla="*/ 114300 h 127000"/>
              <a:gd name="connsiteX4" fmla="*/ 279400 w 381000"/>
              <a:gd name="connsiteY4" fmla="*/ 127000 h 127000"/>
              <a:gd name="connsiteX5" fmla="*/ 381000 w 381000"/>
              <a:gd name="connsiteY5" fmla="*/ 12700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127000">
                <a:moveTo>
                  <a:pt x="0" y="0"/>
                </a:moveTo>
                <a:cubicBezTo>
                  <a:pt x="6823" y="5117"/>
                  <a:pt x="73706" y="56747"/>
                  <a:pt x="88900" y="63500"/>
                </a:cubicBezTo>
                <a:lnTo>
                  <a:pt x="203200" y="101600"/>
                </a:lnTo>
                <a:lnTo>
                  <a:pt x="241300" y="114300"/>
                </a:lnTo>
                <a:cubicBezTo>
                  <a:pt x="254000" y="118533"/>
                  <a:pt x="266013" y="127000"/>
                  <a:pt x="279400" y="127000"/>
                </a:cubicBezTo>
                <a:lnTo>
                  <a:pt x="381000" y="12700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220200" y="3835400"/>
            <a:ext cx="330200" cy="190500"/>
          </a:xfrm>
          <a:custGeom>
            <a:avLst/>
            <a:gdLst>
              <a:gd name="connsiteX0" fmla="*/ 0 w 330200"/>
              <a:gd name="connsiteY0" fmla="*/ 0 h 190500"/>
              <a:gd name="connsiteX1" fmla="*/ 152400 w 330200"/>
              <a:gd name="connsiteY1" fmla="*/ 114300 h 190500"/>
              <a:gd name="connsiteX2" fmla="*/ 304800 w 330200"/>
              <a:gd name="connsiteY2" fmla="*/ 190500 h 190500"/>
              <a:gd name="connsiteX3" fmla="*/ 330200 w 330200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00" h="190500">
                <a:moveTo>
                  <a:pt x="0" y="0"/>
                </a:moveTo>
                <a:cubicBezTo>
                  <a:pt x="50800" y="38100"/>
                  <a:pt x="99565" y="79077"/>
                  <a:pt x="152400" y="114300"/>
                </a:cubicBezTo>
                <a:cubicBezTo>
                  <a:pt x="190927" y="139984"/>
                  <a:pt x="252220" y="190500"/>
                  <a:pt x="304800" y="190500"/>
                </a:cubicBezTo>
                <a:lnTo>
                  <a:pt x="330200" y="190500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00214" y="1291773"/>
            <a:ext cx="373697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Inject halfway between distal palmar crease and palmar digital flexion crease (except thumb)</a:t>
            </a:r>
          </a:p>
          <a:p>
            <a:pPr marL="742950" lvl="1" indent="-285750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This is right over A1 pulley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Insert needle and inject a little to anesthetize the skin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Then advance needle and wait for “give” as you have gentle pressure on the syringe plunger</a:t>
            </a:r>
          </a:p>
          <a:p>
            <a:pPr marL="742950" lvl="1" indent="-285750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Can also do this in reverse as you withdraw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Be aware of trajectory of flexor tendons!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dirty="0"/>
              <a:t>Studies show no difference whether or not </a:t>
            </a:r>
            <a:r>
              <a:rPr lang="en-US" dirty="0" err="1"/>
              <a:t>injxn</a:t>
            </a:r>
            <a:r>
              <a:rPr lang="en-US" dirty="0"/>
              <a:t> in sheath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90719" y="361834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85099" y="364626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24900" y="376119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31300" y="39930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54058" y="4777360"/>
            <a:ext cx="30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824475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Stenosing</a:t>
            </a:r>
            <a:r>
              <a:rPr lang="en-US" dirty="0">
                <a:solidFill>
                  <a:schemeClr val="tx1"/>
                </a:solidFill>
              </a:rPr>
              <a:t> Tenosynovitis (Trigger Finger)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339723"/>
            <a:ext cx="8534400" cy="4572000"/>
          </a:xfrm>
        </p:spPr>
        <p:txBody>
          <a:bodyPr/>
          <a:lstStyle/>
          <a:p>
            <a:pPr lvl="2"/>
            <a:endParaRPr lang="en-US" dirty="0"/>
          </a:p>
          <a:p>
            <a:r>
              <a:rPr lang="en-US" dirty="0"/>
              <a:t>When to Refer</a:t>
            </a:r>
          </a:p>
          <a:p>
            <a:pPr lvl="1"/>
            <a:r>
              <a:rPr lang="en-US" dirty="0"/>
              <a:t>Patient does not want to undergo injection</a:t>
            </a:r>
          </a:p>
          <a:p>
            <a:pPr lvl="1"/>
            <a:r>
              <a:rPr lang="en-US" dirty="0"/>
              <a:t>Patient has recurrent symptoms after 1 or 2 injections</a:t>
            </a:r>
          </a:p>
          <a:p>
            <a:pPr lvl="1"/>
            <a:r>
              <a:rPr lang="en-US" dirty="0"/>
              <a:t>Locked trigger finger (*)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60" y="878249"/>
            <a:ext cx="3607340" cy="1293028"/>
          </a:xfrm>
        </p:spPr>
        <p:txBody>
          <a:bodyPr>
            <a:normAutofit fontScale="90000"/>
          </a:bodyPr>
          <a:lstStyle/>
          <a:p>
            <a:r>
              <a:rPr lang="en-GB" dirty="0"/>
              <a:t>Symptoms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32499"/>
            <a:ext cx="4508770" cy="402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Muscle spasm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Muscle weakness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Swelling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Inflammation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Cramping</a:t>
            </a: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08260" y="2344368"/>
            <a:ext cx="4508770" cy="3122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RICE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Specific exercises to regain mobility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Surgery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88185" y="941478"/>
            <a:ext cx="4069403" cy="1229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Treatment</a:t>
            </a:r>
            <a:br>
              <a:rPr lang="en-GB" dirty="0"/>
            </a:br>
            <a:endParaRPr lang="en-GB" dirty="0"/>
          </a:p>
        </p:txBody>
      </p:sp>
      <p:pic>
        <p:nvPicPr>
          <p:cNvPr id="5122" name="Picture 2" descr="Image result for Stra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314" y="4290708"/>
            <a:ext cx="3638145" cy="23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68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478</TotalTime>
  <Words>2192</Words>
  <Application>Microsoft Office PowerPoint</Application>
  <PresentationFormat>Widescreen</PresentationFormat>
  <Paragraphs>488</Paragraphs>
  <Slides>86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Arial</vt:lpstr>
      <vt:lpstr>Calibri</vt:lpstr>
      <vt:lpstr>Century Gothic</vt:lpstr>
      <vt:lpstr>Times</vt:lpstr>
      <vt:lpstr>Times New Roman</vt:lpstr>
      <vt:lpstr>Wingdings</vt:lpstr>
      <vt:lpstr>Wingdings 3</vt:lpstr>
      <vt:lpstr>Ion</vt:lpstr>
      <vt:lpstr>Upper Extremity Strains and Sprains</vt:lpstr>
      <vt:lpstr>PowerPoint Presentation</vt:lpstr>
      <vt:lpstr>Cell: 858-337-7149 www.ebhmc.com/referral</vt:lpstr>
      <vt:lpstr>Table of Contents</vt:lpstr>
      <vt:lpstr>General Knowledge </vt:lpstr>
      <vt:lpstr>Grades</vt:lpstr>
      <vt:lpstr>Signs and symptoms</vt:lpstr>
      <vt:lpstr>Strains </vt:lpstr>
      <vt:lpstr>Symptoms </vt:lpstr>
      <vt:lpstr>Strains </vt:lpstr>
      <vt:lpstr>“Shoulder Separation” = AC Dislocation</vt:lpstr>
      <vt:lpstr>PowerPoint Presentation</vt:lpstr>
      <vt:lpstr>PowerPoint Presentation</vt:lpstr>
      <vt:lpstr>Rotator Cuff Strain</vt:lpstr>
      <vt:lpstr>Rotator cuff strain</vt:lpstr>
      <vt:lpstr>Mechanism</vt:lpstr>
      <vt:lpstr>Signs &amp; symptoms</vt:lpstr>
      <vt:lpstr>Treatment</vt:lpstr>
      <vt:lpstr>Biceps tendon rupture</vt:lpstr>
      <vt:lpstr>Mechanism </vt:lpstr>
      <vt:lpstr>Signs &amp; symptoms</vt:lpstr>
      <vt:lpstr>Treatment </vt:lpstr>
      <vt:lpstr>Tendonitis </vt:lpstr>
      <vt:lpstr>Mechanism </vt:lpstr>
      <vt:lpstr>Signs &amp; symptoms</vt:lpstr>
      <vt:lpstr>Treatment</vt:lpstr>
      <vt:lpstr>Impingement syndrome</vt:lpstr>
      <vt:lpstr>Impingement </vt:lpstr>
      <vt:lpstr>Impingement</vt:lpstr>
      <vt:lpstr>Mechanism </vt:lpstr>
      <vt:lpstr>Signs &amp; symptoms</vt:lpstr>
      <vt:lpstr>Treatment </vt:lpstr>
      <vt:lpstr>Elbow</vt:lpstr>
      <vt:lpstr>Lateral Epicondylitis (tennis elbow) </vt:lpstr>
      <vt:lpstr>Lateral Epicondylitis (tennis elbow) </vt:lpstr>
      <vt:lpstr>Lateral Epicondylitis (tennis elbow) </vt:lpstr>
      <vt:lpstr>PowerPoint Presentation</vt:lpstr>
      <vt:lpstr>PowerPoint Presentation</vt:lpstr>
      <vt:lpstr>Medial Epicondylitis (golfer’s elbow)</vt:lpstr>
      <vt:lpstr>Medial Epicondylitis (golfer’s elbow)</vt:lpstr>
      <vt:lpstr>Medial Epicondylitis (golfer’s elbow)</vt:lpstr>
      <vt:lpstr>Medial Overload Syndrome in Throwers </vt:lpstr>
      <vt:lpstr>Medial Overload Syndrome in Throwers</vt:lpstr>
      <vt:lpstr>Medial Overload Syndrome in Throwers: Treatment</vt:lpstr>
      <vt:lpstr>Wrist</vt:lpstr>
      <vt:lpstr>Wrist Sprain</vt:lpstr>
      <vt:lpstr>Wrist Sprain</vt:lpstr>
      <vt:lpstr>PowerPoint Presentation</vt:lpstr>
      <vt:lpstr>PowerPoint Presentation</vt:lpstr>
      <vt:lpstr>Treatment for wrist injuries </vt:lpstr>
      <vt:lpstr>Wrist Tendonitis</vt:lpstr>
      <vt:lpstr>PowerPoint Presentation</vt:lpstr>
      <vt:lpstr>DeQuervain’s Tenosynovitis</vt:lpstr>
      <vt:lpstr>DeQuervain’s Tenosynovitis</vt:lpstr>
      <vt:lpstr>PIP Joint Dislocations / Subluxations</vt:lpstr>
      <vt:lpstr>Reduction Techniques</vt:lpstr>
      <vt:lpstr>Reduction Techniques</vt:lpstr>
      <vt:lpstr>Mallet Finger / Central Slip</vt:lpstr>
      <vt:lpstr>PowerPoint Presentation</vt:lpstr>
      <vt:lpstr>MALLET FINGER</vt:lpstr>
      <vt:lpstr>MALLET FINGER</vt:lpstr>
      <vt:lpstr>Mallet Finger Presentation</vt:lpstr>
      <vt:lpstr>CENTRAL SLIP AVULSION</vt:lpstr>
      <vt:lpstr>CENTRAL SLIP AVULSION</vt:lpstr>
      <vt:lpstr>Central Slip Extensor Tendon Injury- Boutonnière deformity</vt:lpstr>
      <vt:lpstr>Central Slip Extensor Tendon Injury Treatment</vt:lpstr>
      <vt:lpstr>Central Slip Extensor Tendon Injury </vt:lpstr>
      <vt:lpstr>Volar Plate Injury</vt:lpstr>
      <vt:lpstr>VOLAR PLATE RUPTURE</vt:lpstr>
      <vt:lpstr>VOLAR PLATE RUPTURE</vt:lpstr>
      <vt:lpstr>Volar Plate Injury- Treatment</vt:lpstr>
      <vt:lpstr>GAMEKEEPER’S THUMB</vt:lpstr>
      <vt:lpstr>GAMEKEEPER’S THUMB</vt:lpstr>
      <vt:lpstr>Ulnar Collateral Ligament Injury of the Thumb (Skier’s Thumb)</vt:lpstr>
      <vt:lpstr>Skier’s Thumb- Diagnosis</vt:lpstr>
      <vt:lpstr>Stener Lesion</vt:lpstr>
      <vt:lpstr>Skier’s Thumb Grading/Treatment</vt:lpstr>
      <vt:lpstr>Skier’s Thumb Treatment</vt:lpstr>
      <vt:lpstr>Stenosing Tenosynovitis (Trigger Finger)</vt:lpstr>
      <vt:lpstr>Stenosing Tenosynovitis (Trigger Finger)</vt:lpstr>
      <vt:lpstr>Stenosing Tenosynovitis (Trigger Finger)</vt:lpstr>
      <vt:lpstr>Stenosing Tenosynovitis (Trigger Finger)</vt:lpstr>
      <vt:lpstr>Stenosing Tenosynovitis (Trigger Finger)</vt:lpstr>
      <vt:lpstr>Trigger Finger Injection Technique</vt:lpstr>
      <vt:lpstr>Trigger Finger Injection Technique</vt:lpstr>
      <vt:lpstr>Stenosing Tenosynovitis (Trigger Finger)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Extremity Strains and Sprains</dc:title>
  <dc:creator>EastBay 16</dc:creator>
  <cp:lastModifiedBy>EastBay 16</cp:lastModifiedBy>
  <cp:revision>12</cp:revision>
  <dcterms:created xsi:type="dcterms:W3CDTF">2018-03-07T21:27:42Z</dcterms:created>
  <dcterms:modified xsi:type="dcterms:W3CDTF">2018-03-12T23:36:28Z</dcterms:modified>
</cp:coreProperties>
</file>