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10" r:id="rId3"/>
    <p:sldId id="311" r:id="rId4"/>
    <p:sldId id="312" r:id="rId5"/>
    <p:sldId id="453" r:id="rId6"/>
    <p:sldId id="314" r:id="rId7"/>
    <p:sldId id="257" r:id="rId8"/>
    <p:sldId id="286" r:id="rId9"/>
    <p:sldId id="259" r:id="rId10"/>
    <p:sldId id="318" r:id="rId11"/>
    <p:sldId id="319" r:id="rId12"/>
    <p:sldId id="422" r:id="rId13"/>
    <p:sldId id="317" r:id="rId14"/>
    <p:sldId id="428" r:id="rId15"/>
    <p:sldId id="434" r:id="rId16"/>
    <p:sldId id="433" r:id="rId17"/>
    <p:sldId id="438" r:id="rId18"/>
    <p:sldId id="435" r:id="rId19"/>
    <p:sldId id="436" r:id="rId20"/>
    <p:sldId id="437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7" r:id="rId34"/>
    <p:sldId id="468" r:id="rId35"/>
    <p:sldId id="469" r:id="rId36"/>
    <p:sldId id="470" r:id="rId37"/>
    <p:sldId id="471" r:id="rId38"/>
    <p:sldId id="452" r:id="rId39"/>
    <p:sldId id="337" r:id="rId40"/>
    <p:sldId id="27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0062" autoAdjust="0"/>
  </p:normalViewPr>
  <p:slideViewPr>
    <p:cSldViewPr>
      <p:cViewPr varScale="1">
        <p:scale>
          <a:sx n="114" d="100"/>
          <a:sy n="114" d="100"/>
        </p:scale>
        <p:origin x="1494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BC31-A848-43A4-8A44-AE337489A53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585-1718-4B90-9F65-8D70F103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0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19CB6-8BD8-C94A-A2A3-AD1FBA32EB92}" type="slidenum">
              <a:rPr lang="en-US" sz="1200">
                <a:latin typeface="Times New Roman" charset="0"/>
                <a:cs typeface="Times New Roman" charset="0"/>
              </a:rPr>
              <a:pPr eaLnBrk="1" hangingPunct="1"/>
              <a:t>33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5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59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1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3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6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8740BA-ACB5-491F-BAE2-63E84A1884E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7C5F-EA64-4F7F-8DB7-755DEA5F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23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1905000"/>
          </a:xfrm>
        </p:spPr>
        <p:txBody>
          <a:bodyPr/>
          <a:lstStyle/>
          <a:p>
            <a:r>
              <a:rPr lang="en-US" sz="4800" dirty="0"/>
              <a:t>Common Hand Conditions in Urgent Care </a:t>
            </a:r>
            <a:br>
              <a:rPr lang="en-US" sz="4800" dirty="0"/>
            </a:br>
            <a:r>
              <a:rPr lang="en-US" sz="4800" dirty="0"/>
              <a:t>Update for 2017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421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/>
              <a:t>Orrin Franko</a:t>
            </a:r>
          </a:p>
          <a:p>
            <a:r>
              <a:rPr lang="en-US" sz="2400" b="1" dirty="0"/>
              <a:t>Orthopedic &amp; Hand Specialist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562600"/>
            <a:ext cx="533400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Exam: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703" y="1165015"/>
            <a:ext cx="5979648" cy="5503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703" y="2196213"/>
            <a:ext cx="14436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</a:p>
        </p:txBody>
      </p:sp>
    </p:spTree>
    <p:extLst>
      <p:ext uri="{BB962C8B-B14F-4D97-AF65-F5344CB8AC3E}">
        <p14:creationId xmlns:p14="http://schemas.microsoft.com/office/powerpoint/2010/main" val="176173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b/bf/Handskelet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4343400" cy="67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4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injury </a:t>
            </a:r>
            <a:r>
              <a:rPr lang="en-US" dirty="0">
                <a:sym typeface="Wingdings" panose="05000000000000000000" pitchFamily="2" charset="2"/>
              </a:rPr>
              <a:t> Remove rings and jewelry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3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325290" cy="5033682"/>
          </a:xfrm>
        </p:spPr>
        <p:txBody>
          <a:bodyPr/>
          <a:lstStyle/>
          <a:p>
            <a:pPr algn="ctr"/>
            <a:r>
              <a:rPr lang="en-US" sz="3600" dirty="0"/>
              <a:t>4 weeks post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Distal Radius Fracture!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01599"/>
            <a:ext cx="4953000" cy="6604001"/>
          </a:xfrm>
        </p:spPr>
      </p:pic>
    </p:spTree>
    <p:extLst>
      <p:ext uri="{BB962C8B-B14F-4D97-AF65-F5344CB8AC3E}">
        <p14:creationId xmlns:p14="http://schemas.microsoft.com/office/powerpoint/2010/main" val="37202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E7C2-0820-44BD-ADBA-D1A241DE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D5A1-D81A-415F-A06F-798E81FC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953000"/>
          </a:xfrm>
        </p:spPr>
        <p:txBody>
          <a:bodyPr/>
          <a:lstStyle/>
          <a:p>
            <a:r>
              <a:rPr lang="en-US" dirty="0"/>
              <a:t>More than just “plate and screws” fixation</a:t>
            </a:r>
          </a:p>
          <a:p>
            <a:endParaRPr lang="en-US" dirty="0"/>
          </a:p>
          <a:p>
            <a:r>
              <a:rPr lang="en-US" dirty="0"/>
              <a:t>Newer literature suggests personalized treatment…</a:t>
            </a:r>
          </a:p>
          <a:p>
            <a:endParaRPr lang="en-US" dirty="0"/>
          </a:p>
          <a:p>
            <a:r>
              <a:rPr lang="en-US" dirty="0"/>
              <a:t>Elderly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no surgery regardless of age</a:t>
            </a:r>
          </a:p>
          <a:p>
            <a:r>
              <a:rPr lang="en-US" dirty="0">
                <a:sym typeface="Wingdings" panose="05000000000000000000" pitchFamily="2" charset="2"/>
              </a:rPr>
              <a:t>Impaction 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 dorsal and volar plating</a:t>
            </a:r>
          </a:p>
          <a:p>
            <a:r>
              <a:rPr lang="en-US" dirty="0">
                <a:sym typeface="Wingdings" panose="05000000000000000000" pitchFamily="2" charset="2"/>
              </a:rPr>
              <a:t>Comminution 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spanning plate to prevent collapse</a:t>
            </a:r>
          </a:p>
          <a:p>
            <a:r>
              <a:rPr lang="en-US" dirty="0">
                <a:sym typeface="Wingdings" panose="05000000000000000000" pitchFamily="2" charset="2"/>
              </a:rPr>
              <a:t>Distal 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pin/plate design for small fragments</a:t>
            </a:r>
          </a:p>
          <a:p>
            <a:r>
              <a:rPr lang="en-US" dirty="0">
                <a:sym typeface="Wingdings" panose="05000000000000000000" pitchFamily="2" charset="2"/>
              </a:rPr>
              <a:t>Borderline 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closed reduction and cast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111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79433" y="1825441"/>
            <a:ext cx="7612378" cy="40176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6" y="28074"/>
            <a:ext cx="460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B4E1-EB35-4207-B574-C0EE8D0C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3884E-E62F-42CF-9A52-62E2675CB8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754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F7C41-1064-4C51-B779-772BCD8434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495"/>
            <a:ext cx="4811967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E94455-27FA-4A87-95B7-6564E4C0C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52801" cy="419576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3C8C6-2AEE-435C-8147-63858983C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1" y="0"/>
            <a:ext cx="3428999" cy="4211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7CEE0-9192-4F18-BDE5-E0785ACB1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4154825"/>
            <a:ext cx="3513563" cy="2726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02CE1-1C4C-41EA-ABDD-EBAC072501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463" y="4146829"/>
            <a:ext cx="3915937" cy="27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51EB95-554E-44B1-BEE4-538F8D6C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1" y="29668"/>
            <a:ext cx="4200525" cy="678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47CAF-0CA2-45A8-8506-64AF59C167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422" y="41552"/>
            <a:ext cx="3488362" cy="6816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DF2D-0593-4442-897D-86A05D88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29C10-0528-46BF-8D13-F2490EC58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993D0-22AD-472D-82F8-23FA59425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2" y="0"/>
            <a:ext cx="4200525" cy="6829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E7586-BB1C-42DE-9477-B65717B0E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337" y="-10705"/>
            <a:ext cx="4314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A169-E7F5-45CF-8808-17BE4099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B7117-5E2F-4FD7-9507-632880117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400" y="46403"/>
            <a:ext cx="3836200" cy="68115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10B89-A416-493B-8074-47584462E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83" y="0"/>
            <a:ext cx="412048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30679-210F-44F4-963A-E443EE97B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4" y="110775"/>
            <a:ext cx="3356994" cy="6747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3F245D-9263-4A02-97F3-7A611DE1A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8" y="103605"/>
            <a:ext cx="4391911" cy="6742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1A463B-DA7B-4D18-8905-20DDACB68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0" y="0"/>
            <a:ext cx="405653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12AD4A-CDFA-499F-A9C2-AE818B36CD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502" y="0"/>
            <a:ext cx="4475698" cy="6875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A7533F-9334-4CB0-A751-CEDD9FFBE0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0" y="3112316"/>
            <a:ext cx="4978400" cy="3733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0A9C0A-8AE7-4C3C-9DC3-1D1B96C07F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0" y="14244"/>
            <a:ext cx="4959408" cy="37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4128-4910-4661-8FF0-E0E05463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EA07F-E7D3-4221-8E7F-E9E3DBED9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0"/>
            <a:ext cx="3810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F70D2-FE0F-401F-AF57-C458AE635E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172" y="4194"/>
            <a:ext cx="446383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660FD-FD53-45B2-8496-A22912C4B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8388"/>
            <a:ext cx="483532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0B10CF-99CF-4103-B41F-9A0303C000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8"/>
            <a:ext cx="522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Owner/Founder: www.TopOrthoApps.com</a:t>
            </a:r>
          </a:p>
          <a:p>
            <a:r>
              <a:rPr lang="en-US" dirty="0"/>
              <a:t>Owner/Founder: www.SurgiSurvey.com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relevant financial disclosures related to the topic of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3408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CAE0-85E0-4DBD-B876-9F09777F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2F27C-3E0C-495A-88D2-8FCE0F4C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2D7A5-D895-4B41-92FF-F4CC387C80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7" y="0"/>
            <a:ext cx="412663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6ADC4-01F7-434E-8264-4C814B420F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496" y="0"/>
            <a:ext cx="444843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25681-803C-4302-9EBF-09BD5BCD4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5" y="33337"/>
            <a:ext cx="4362450" cy="679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2F12C5-8850-4438-9AEB-13D6FACF8B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4" y="0"/>
            <a:ext cx="440336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D3C003-71E1-4AF8-8EAD-DCAEDFB57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403" y="-12188"/>
            <a:ext cx="5306756" cy="68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4D14-210D-4D18-AC1D-9EDC1978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Forearm Fractures…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A8D9-C83F-4DA4-9441-26702FAD4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fractures</a:t>
            </a:r>
          </a:p>
          <a:p>
            <a:pPr lvl="1"/>
            <a:r>
              <a:rPr lang="en-US" dirty="0"/>
              <a:t>Monkey bars</a:t>
            </a:r>
          </a:p>
          <a:p>
            <a:pPr lvl="1"/>
            <a:r>
              <a:rPr lang="en-US" dirty="0"/>
              <a:t>Trampolines</a:t>
            </a:r>
          </a:p>
          <a:p>
            <a:pPr lvl="1"/>
            <a:r>
              <a:rPr lang="en-US" dirty="0"/>
              <a:t>Skateboard/Scooters</a:t>
            </a:r>
          </a:p>
          <a:p>
            <a:pPr lvl="1"/>
            <a:r>
              <a:rPr lang="en-US" dirty="0"/>
              <a:t>Bikes</a:t>
            </a:r>
          </a:p>
          <a:p>
            <a:r>
              <a:rPr lang="en-US" dirty="0"/>
              <a:t>Rarely operative when growth plates are open</a:t>
            </a:r>
          </a:p>
          <a:p>
            <a:r>
              <a:rPr lang="en-US" dirty="0"/>
              <a:t>Often benefit from closed reduction</a:t>
            </a:r>
          </a:p>
          <a:p>
            <a:r>
              <a:rPr lang="en-US" dirty="0"/>
              <a:t>Buckle Fractures 	</a:t>
            </a:r>
          </a:p>
          <a:p>
            <a:pPr lvl="1"/>
            <a:r>
              <a:rPr lang="en-US" dirty="0"/>
              <a:t>Current trend favors no-splinting (stable fractures)</a:t>
            </a:r>
          </a:p>
        </p:txBody>
      </p:sp>
    </p:spTree>
    <p:extLst>
      <p:ext uri="{BB962C8B-B14F-4D97-AF65-F5344CB8AC3E}">
        <p14:creationId xmlns:p14="http://schemas.microsoft.com/office/powerpoint/2010/main" val="199004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800A-6D06-4B0F-A08B-81ACB589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EE87C-E82F-48E6-88A7-F363804BC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199" y="457135"/>
            <a:ext cx="3006357" cy="6309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3FCDAD-DC60-4EBF-B583-1570A96F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95" y="461107"/>
            <a:ext cx="4191000" cy="630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8EABE-385E-4589-B1AF-A1D69F0F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1" y="212096"/>
            <a:ext cx="4377003" cy="6554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A9F10-F07F-440F-9930-EC6976F71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47197" y="212096"/>
            <a:ext cx="2679188" cy="6573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8F9DC-4119-4EED-8BE5-C953C18A5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93" y="225709"/>
            <a:ext cx="3415369" cy="6540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C7A0C-121E-412A-97F4-E1C75430B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135" y="212095"/>
            <a:ext cx="3157513" cy="65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7247-B3FA-4D56-BC28-407DD61B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Scaphoid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BB20-9B9E-4671-8446-404491ED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 missed, but now higher awareness</a:t>
            </a:r>
          </a:p>
          <a:p>
            <a:pPr lvl="1"/>
            <a:r>
              <a:rPr lang="en-US" dirty="0"/>
              <a:t>High-energy FOOSH: skateboards, bicycles, skiing</a:t>
            </a:r>
          </a:p>
          <a:p>
            <a:r>
              <a:rPr lang="en-US" dirty="0"/>
              <a:t>Snuffbox tenderness</a:t>
            </a:r>
          </a:p>
          <a:p>
            <a:r>
              <a:rPr lang="en-US" dirty="0"/>
              <a:t>If confirmed fracture </a:t>
            </a:r>
            <a:r>
              <a:rPr lang="en-US" dirty="0">
                <a:sym typeface="Wingdings" panose="05000000000000000000" pitchFamily="2" charset="2"/>
              </a:rPr>
              <a:t> Cast x 8 weeks</a:t>
            </a:r>
          </a:p>
          <a:p>
            <a:r>
              <a:rPr lang="en-US" dirty="0">
                <a:sym typeface="Wingdings" panose="05000000000000000000" pitchFamily="2" charset="2"/>
              </a:rPr>
              <a:t>If suspected fracture  Cast with repeat imaging/exam in 1 week</a:t>
            </a:r>
          </a:p>
          <a:p>
            <a:r>
              <a:rPr lang="en-US" dirty="0">
                <a:sym typeface="Wingdings" panose="05000000000000000000" pitchFamily="2" charset="2"/>
              </a:rPr>
              <a:t>If low suspicion  Splint and re-exam in 1 week</a:t>
            </a:r>
          </a:p>
          <a:p>
            <a:r>
              <a:rPr lang="en-US" dirty="0">
                <a:sym typeface="Wingdings" panose="05000000000000000000" pitchFamily="2" charset="2"/>
              </a:rPr>
              <a:t>If uncertain  MRI or CT scan appropriate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MRI lower radiation risk for kids, but higher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6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2679"/>
            <a:ext cx="7467600" cy="6865374"/>
          </a:xfrm>
        </p:spPr>
      </p:pic>
    </p:spTree>
    <p:extLst>
      <p:ext uri="{BB962C8B-B14F-4D97-AF65-F5344CB8AC3E}">
        <p14:creationId xmlns:p14="http://schemas.microsoft.com/office/powerpoint/2010/main" val="400374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70637"/>
            <a:ext cx="8679343" cy="6687363"/>
          </a:xfrm>
        </p:spPr>
      </p:pic>
    </p:spTree>
    <p:extLst>
      <p:ext uri="{BB962C8B-B14F-4D97-AF65-F5344CB8AC3E}">
        <p14:creationId xmlns:p14="http://schemas.microsoft.com/office/powerpoint/2010/main" val="133356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3D86-64D9-4B78-95A2-56C7A5BE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AE368-CF5C-42A9-A269-A4E168442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3677"/>
            <a:ext cx="4114800" cy="62804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7A465-5CE0-4DB5-BF42-DD437F75BE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769" y="-2569"/>
            <a:ext cx="3542024" cy="7224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492C1-C169-410E-9837-483198294D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-2570"/>
            <a:ext cx="4140108" cy="69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086A-271A-41B3-9F9F-74EE386A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8F140-EA7E-423D-9E72-3E634048F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793" y="289376"/>
            <a:ext cx="3973530" cy="63576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B5EE4D-853B-413B-87EA-97006D5E8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7" y="289376"/>
            <a:ext cx="4043494" cy="6363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7CB2E5-1CD3-4054-A8A0-B5DE3D4009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127"/>
          <a:stretch/>
        </p:blipFill>
        <p:spPr>
          <a:xfrm>
            <a:off x="1771089" y="630601"/>
            <a:ext cx="4746143" cy="5675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51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3F6D-A7B2-4BD2-854B-55B177AC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0362-CA72-4262-B76C-573597F49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Seymour fractures (distal phalanx growth plate)</a:t>
            </a:r>
          </a:p>
          <a:p>
            <a:r>
              <a:rPr lang="en-US" dirty="0"/>
              <a:t>Nail bed injuries</a:t>
            </a:r>
          </a:p>
          <a:p>
            <a:r>
              <a:rPr lang="en-US" dirty="0"/>
              <a:t>Dislocations</a:t>
            </a:r>
          </a:p>
        </p:txBody>
      </p:sp>
    </p:spTree>
    <p:extLst>
      <p:ext uri="{BB962C8B-B14F-4D97-AF65-F5344CB8AC3E}">
        <p14:creationId xmlns:p14="http://schemas.microsoft.com/office/powerpoint/2010/main" val="282628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53"/>
            <a:ext cx="50851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0"/>
            <a:ext cx="437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8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77" y="0"/>
            <a:ext cx="7886700" cy="1325563"/>
          </a:xfrm>
        </p:spPr>
        <p:txBody>
          <a:bodyPr/>
          <a:lstStyle/>
          <a:p>
            <a:r>
              <a:rPr lang="en-US" b="1" dirty="0"/>
              <a:t>Orrin I. Franko, MD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833" y="429520"/>
            <a:ext cx="2490098" cy="316368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2118" y="1215653"/>
            <a:ext cx="8355515" cy="485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Childhood: Palos Verdes, CA</a:t>
            </a:r>
          </a:p>
          <a:p>
            <a:r>
              <a:rPr lang="en-US" dirty="0"/>
              <a:t>Undergraduate: UC San Diego (2005)</a:t>
            </a:r>
          </a:p>
          <a:p>
            <a:r>
              <a:rPr lang="en-US" dirty="0"/>
              <a:t>Medical: Harvard (2009)</a:t>
            </a:r>
          </a:p>
          <a:p>
            <a:r>
              <a:rPr lang="en-US" dirty="0"/>
              <a:t>Orthopedic Residency: UC San Diego</a:t>
            </a:r>
          </a:p>
          <a:p>
            <a:r>
              <a:rPr lang="en-US" dirty="0"/>
              <a:t>Hand Fellowship: Cincinnati, OH</a:t>
            </a:r>
          </a:p>
          <a:p>
            <a:endParaRPr lang="en-US" dirty="0"/>
          </a:p>
          <a:p>
            <a:r>
              <a:rPr lang="en-US" dirty="0"/>
              <a:t>Wife (Katie), 2 boys: Ari (3 </a:t>
            </a:r>
            <a:r>
              <a:rPr lang="en-US" dirty="0" err="1"/>
              <a:t>yrs</a:t>
            </a:r>
            <a:r>
              <a:rPr lang="en-US" dirty="0"/>
              <a:t>) &amp; Asher (2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US" dirty="0"/>
              <a:t>Hobbies: “Tech” and “mobile apps” in medicine</a:t>
            </a:r>
          </a:p>
          <a:p>
            <a:pPr lvl="1"/>
            <a:r>
              <a:rPr lang="en-US" sz="1800" dirty="0"/>
              <a:t>www.TopOrthoApps.com</a:t>
            </a:r>
          </a:p>
          <a:p>
            <a:pPr lvl="1"/>
            <a:r>
              <a:rPr lang="en-US" sz="1800" dirty="0"/>
              <a:t>Automated Surgical Outcomes</a:t>
            </a:r>
          </a:p>
          <a:p>
            <a:pPr lvl="1"/>
            <a:r>
              <a:rPr lang="en-US" sz="1800" dirty="0"/>
              <a:t>Online Physician Rating &amp; Reputation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3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Fingertip Injuries</a:t>
            </a:r>
          </a:p>
        </p:txBody>
      </p:sp>
      <p:pic>
        <p:nvPicPr>
          <p:cNvPr id="5122" name="Picture 2" descr="C:\Users\kelizabe\Dropbox\Camera Uploads\2014-01-21 05.18.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37607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elizabe\Dropbox\Camera Uploads\2014-07-21 21.21.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537607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3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0514"/>
            <a:ext cx="3823905" cy="67874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6490"/>
            <a:ext cx="3819525" cy="67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48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55055" y="1175689"/>
            <a:ext cx="6040439" cy="45303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329" y="365073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Nail Bed Laceration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5510" y="1608589"/>
            <a:ext cx="3786707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Obtain </a:t>
            </a:r>
            <a:r>
              <a:rPr lang="en-US" sz="2400" dirty="0" err="1">
                <a:solidFill>
                  <a:schemeClr val="tx1"/>
                </a:solidFill>
              </a:rPr>
              <a:t>Xray</a:t>
            </a:r>
            <a:r>
              <a:rPr lang="en-US" sz="2400" dirty="0">
                <a:solidFill>
                  <a:schemeClr val="tx1"/>
                </a:solidFill>
              </a:rPr>
              <a:t>  - foreign body and fracture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Antibiotics if fracture (open)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Replace nail below </a:t>
            </a:r>
            <a:r>
              <a:rPr lang="en-US" sz="2400" dirty="0" err="1">
                <a:solidFill>
                  <a:schemeClr val="tx1"/>
                </a:solidFill>
              </a:rPr>
              <a:t>eponychial</a:t>
            </a:r>
            <a:r>
              <a:rPr lang="en-US" sz="2400" dirty="0">
                <a:solidFill>
                  <a:schemeClr val="tx1"/>
                </a:solidFill>
              </a:rPr>
              <a:t> fold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5-0 Chromic suture for everything</a:t>
            </a:r>
          </a:p>
          <a:p>
            <a:pPr marL="457200" indent="-457200" algn="l">
              <a:buFont typeface="Arial"/>
              <a:buChar char="•"/>
            </a:pPr>
            <a:endParaRPr lang="en-US" sz="1800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 algn="l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3" name="Picture 2" descr="IMG_20151105_17223611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06746" y="1615650"/>
            <a:ext cx="4394149" cy="45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6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18070" y="-604759"/>
            <a:ext cx="6410482" cy="8077201"/>
          </a:xfrm>
        </p:spPr>
      </p:pic>
    </p:spTree>
    <p:extLst>
      <p:ext uri="{BB962C8B-B14F-4D97-AF65-F5344CB8AC3E}">
        <p14:creationId xmlns:p14="http://schemas.microsoft.com/office/powerpoint/2010/main" val="3566194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5CC1-D60A-4320-A26C-F0BADD94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A8EB3-5A4D-4983-BD5E-D952F761DE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80949" y="882934"/>
            <a:ext cx="6858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B3643-2DCE-490A-98F8-2B7040822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26277" y="823003"/>
            <a:ext cx="6858000" cy="51435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44A75B1-7D4E-4CD0-9456-6152D01A8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" t="24305" r="28304" b="17579"/>
          <a:stretch/>
        </p:blipFill>
        <p:spPr>
          <a:xfrm rot="16200000">
            <a:off x="-403115" y="1772438"/>
            <a:ext cx="6254010" cy="384862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3C5C7-9E0F-440B-AC6C-5E25D5BD1F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378777" y="1953487"/>
            <a:ext cx="6268340" cy="3500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F1BB6D-E10C-49AD-801C-B54045723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77" t="23562" r="23790" b="33334"/>
          <a:stretch/>
        </p:blipFill>
        <p:spPr>
          <a:xfrm rot="16200000">
            <a:off x="3092551" y="1910441"/>
            <a:ext cx="6641140" cy="3389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B7EF28-6DF8-4647-8280-A4418534C1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0" t="14062" r="24198" b="31256"/>
          <a:stretch/>
        </p:blipFill>
        <p:spPr>
          <a:xfrm rot="16200000">
            <a:off x="-714551" y="1723031"/>
            <a:ext cx="6655935" cy="37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845" y="1176852"/>
            <a:ext cx="2757501" cy="12064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Atasoy</a:t>
            </a:r>
            <a:r>
              <a:rPr lang="en-US" dirty="0"/>
              <a:t> 1970</a:t>
            </a:r>
            <a:br>
              <a:rPr lang="en-US" dirty="0"/>
            </a:br>
            <a:r>
              <a:rPr lang="en-US" sz="1800" dirty="0"/>
              <a:t>(</a:t>
            </a:r>
            <a:r>
              <a:rPr lang="en-US" sz="1800" dirty="0" err="1"/>
              <a:t>Tranquilli-Leali</a:t>
            </a:r>
            <a:r>
              <a:rPr lang="en-US" sz="1800" dirty="0"/>
              <a:t> in 1935)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971550"/>
            <a:ext cx="4514850" cy="1828802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V apex just distal to DIP crease</a:t>
            </a:r>
          </a:p>
          <a:p>
            <a:r>
              <a:rPr lang="en-US" sz="1800" dirty="0"/>
              <a:t>Full thickness flap to NVB</a:t>
            </a:r>
          </a:p>
          <a:p>
            <a:r>
              <a:rPr lang="en-US" sz="1800" dirty="0"/>
              <a:t>Fibrous </a:t>
            </a:r>
            <a:r>
              <a:rPr lang="en-US" sz="1800" dirty="0" err="1"/>
              <a:t>septae</a:t>
            </a:r>
            <a:r>
              <a:rPr lang="en-US" sz="1800" dirty="0"/>
              <a:t> released</a:t>
            </a:r>
          </a:p>
          <a:p>
            <a:r>
              <a:rPr lang="en-US" sz="1800" dirty="0"/>
              <a:t>Advance flap</a:t>
            </a:r>
          </a:p>
          <a:p>
            <a:r>
              <a:rPr lang="en-US" sz="1800" dirty="0"/>
              <a:t>Repair apex or allow to granulate</a:t>
            </a:r>
          </a:p>
          <a:p>
            <a:r>
              <a:rPr lang="en-US" sz="1800" dirty="0"/>
              <a:t>Risk of nail plate deformity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1" y="2800350"/>
            <a:ext cx="1493044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910" y="3886200"/>
            <a:ext cx="1474884" cy="193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400" y="2786117"/>
            <a:ext cx="1470945" cy="30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495" y="3782486"/>
            <a:ext cx="1350703" cy="20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1" y="2800352"/>
            <a:ext cx="136229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800352"/>
            <a:ext cx="1477385" cy="301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87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424E-4BB3-403E-9412-6421FC56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88280-B2FA-4727-8667-B2B9D655E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98800" y="785402"/>
            <a:ext cx="6908801" cy="5181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18E9D-4A5A-482F-950A-90B07BB2F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52450" y="781050"/>
            <a:ext cx="6858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A446A-0ED8-4B88-A697-66000F7DB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2999" y="857250"/>
            <a:ext cx="6858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DDFE3-2FD3-4C33-9066-4E4E5DCFD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75758" y="628650"/>
            <a:ext cx="6858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2B450-0D61-4D1D-9243-EED5344EA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4879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"/>
            <a:ext cx="7733910" cy="13746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163E92-FA33-4381-B848-B2753257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2052925"/>
            <a:ext cx="8278290" cy="4195481"/>
          </a:xfrm>
        </p:spPr>
        <p:txBody>
          <a:bodyPr/>
          <a:lstStyle/>
          <a:p>
            <a:r>
              <a:rPr lang="en-US" dirty="0"/>
              <a:t>*Highest online reviews (Yelp, </a:t>
            </a:r>
            <a:r>
              <a:rPr lang="en-US" dirty="0" err="1"/>
              <a:t>HealthGrades</a:t>
            </a:r>
            <a:r>
              <a:rPr lang="en-US" dirty="0"/>
              <a:t>, Vitals)</a:t>
            </a:r>
          </a:p>
          <a:p>
            <a:r>
              <a:rPr lang="en-US" dirty="0"/>
              <a:t>*Cash prices listed online</a:t>
            </a:r>
          </a:p>
          <a:p>
            <a:r>
              <a:rPr lang="en-US" dirty="0"/>
              <a:t>*Patient outcomes collected and posted online</a:t>
            </a:r>
          </a:p>
          <a:p>
            <a:r>
              <a:rPr lang="en-US" dirty="0"/>
              <a:t>Innovative, modern, efficient hand practice</a:t>
            </a:r>
          </a:p>
          <a:p>
            <a:r>
              <a:rPr lang="en-US" dirty="0"/>
              <a:t>20 minutes from </a:t>
            </a:r>
            <a:r>
              <a:rPr lang="en-US" dirty="0" err="1"/>
              <a:t>Milvia</a:t>
            </a:r>
            <a:r>
              <a:rPr lang="en-US" dirty="0"/>
              <a:t> St.</a:t>
            </a:r>
          </a:p>
          <a:p>
            <a:r>
              <a:rPr lang="en-US" dirty="0"/>
              <a:t>Same-day appointments for emergencies</a:t>
            </a:r>
          </a:p>
          <a:p>
            <a:r>
              <a:rPr lang="en-US" dirty="0"/>
              <a:t>In-office procedure room</a:t>
            </a:r>
          </a:p>
          <a:p>
            <a:r>
              <a:rPr lang="en-US" dirty="0"/>
              <a:t>In-building surgery center</a:t>
            </a:r>
          </a:p>
          <a:p>
            <a:r>
              <a:rPr lang="en-US" dirty="0"/>
              <a:t>X-ray, casting, therapy all in one location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22046-D0C3-46B6-925E-817DB574784A}"/>
              </a:ext>
            </a:extLst>
          </p:cNvPr>
          <p:cNvSpPr txBox="1"/>
          <p:nvPr/>
        </p:nvSpPr>
        <p:spPr>
          <a:xfrm>
            <a:off x="5181600" y="6196680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www.EBHMC.com</a:t>
            </a:r>
          </a:p>
        </p:txBody>
      </p:sp>
    </p:spTree>
    <p:extLst>
      <p:ext uri="{BB962C8B-B14F-4D97-AF65-F5344CB8AC3E}">
        <p14:creationId xmlns:p14="http://schemas.microsoft.com/office/powerpoint/2010/main" val="2215107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52400"/>
            <a:ext cx="7055380" cy="1400530"/>
          </a:xfrm>
        </p:spPr>
        <p:txBody>
          <a:bodyPr/>
          <a:lstStyle/>
          <a:p>
            <a:r>
              <a:rPr lang="en-US" dirty="0"/>
              <a:t>How to get ahold of me?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10" y="1589025"/>
            <a:ext cx="81018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Cell: 858-337-7149</a:t>
            </a:r>
          </a:p>
          <a:p>
            <a:endParaRPr lang="en-US" sz="3200" dirty="0"/>
          </a:p>
          <a:p>
            <a:r>
              <a:rPr lang="en-US" sz="3200" dirty="0"/>
              <a:t>Referral form: </a:t>
            </a:r>
            <a:r>
              <a:rPr lang="en-US" sz="3200" b="1" dirty="0"/>
              <a:t>www.ebhmc.com/referral</a:t>
            </a:r>
          </a:p>
          <a:p>
            <a:endParaRPr lang="en-US" sz="3200" dirty="0"/>
          </a:p>
          <a:p>
            <a:r>
              <a:rPr lang="en-US" sz="3200" dirty="0"/>
              <a:t>Google me.</a:t>
            </a:r>
          </a:p>
          <a:p>
            <a:endParaRPr lang="en-US" sz="3200" dirty="0"/>
          </a:p>
          <a:p>
            <a:r>
              <a:rPr lang="en-US" sz="3200" dirty="0"/>
              <a:t>*Download:  </a:t>
            </a:r>
            <a:r>
              <a:rPr lang="en-US" sz="3200" b="1" dirty="0">
                <a:solidFill>
                  <a:srgbClr val="FFFF00"/>
                </a:solidFill>
              </a:rPr>
              <a:t>www.ebhmc.com/vcf</a:t>
            </a:r>
          </a:p>
        </p:txBody>
      </p:sp>
    </p:spTree>
    <p:extLst>
      <p:ext uri="{BB962C8B-B14F-4D97-AF65-F5344CB8AC3E}">
        <p14:creationId xmlns:p14="http://schemas.microsoft.com/office/powerpoint/2010/main" val="68152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66" y="411263"/>
            <a:ext cx="4433823" cy="576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836" y="411263"/>
            <a:ext cx="4174367" cy="57657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03" y="184339"/>
            <a:ext cx="7887503" cy="63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35071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42" y="1825625"/>
            <a:ext cx="3698093" cy="475218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85634" y="1827272"/>
            <a:ext cx="4329716" cy="101743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n-US" sz="4000" dirty="0"/>
              <a:t>www.EBHMC.com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3" y="442119"/>
            <a:ext cx="6591300" cy="1171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9B6AA-4F04-41B3-BD09-8EAEEFF5C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755" y="2638474"/>
            <a:ext cx="4129473" cy="3939332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7152187" y="5408836"/>
            <a:ext cx="270457" cy="2599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45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Cell: 858-337-7149</a:t>
            </a:r>
            <a:br>
              <a:rPr lang="en-US" dirty="0"/>
            </a:br>
            <a:r>
              <a:rPr lang="en-US" dirty="0"/>
              <a:t>www.ebhmc.com/referral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4" y="1888047"/>
            <a:ext cx="77247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7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62" y="1524000"/>
            <a:ext cx="8029637" cy="4724400"/>
          </a:xfrm>
        </p:spPr>
        <p:txBody>
          <a:bodyPr>
            <a:normAutofit/>
          </a:bodyPr>
          <a:lstStyle/>
          <a:p>
            <a:r>
              <a:rPr lang="en-US" sz="2800" dirty="0"/>
              <a:t>Hand Exam</a:t>
            </a:r>
          </a:p>
          <a:p>
            <a:pPr lvl="1"/>
            <a:r>
              <a:rPr lang="en-US" sz="2600" dirty="0"/>
              <a:t>Nerves, Tendons, Bones</a:t>
            </a:r>
          </a:p>
          <a:p>
            <a:r>
              <a:rPr lang="en-US" sz="2800" dirty="0"/>
              <a:t>Distal radius fractures</a:t>
            </a:r>
          </a:p>
          <a:p>
            <a:r>
              <a:rPr lang="en-US" sz="2800" dirty="0"/>
              <a:t>Metacarpal fractures</a:t>
            </a:r>
          </a:p>
          <a:p>
            <a:r>
              <a:rPr lang="en-US" sz="2800" dirty="0"/>
              <a:t>Finger fractures and dislocations</a:t>
            </a:r>
          </a:p>
          <a:p>
            <a:r>
              <a:rPr lang="en-US" sz="2800" dirty="0"/>
              <a:t>Nail / Nailbed injuries</a:t>
            </a:r>
          </a:p>
        </p:txBody>
      </p:sp>
    </p:spTree>
    <p:extLst>
      <p:ext uri="{BB962C8B-B14F-4D97-AF65-F5344CB8AC3E}">
        <p14:creationId xmlns:p14="http://schemas.microsoft.com/office/powerpoint/2010/main" val="29856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21"/>
            <a:ext cx="7055380" cy="1400530"/>
          </a:xfrm>
        </p:spPr>
        <p:txBody>
          <a:bodyPr/>
          <a:lstStyle/>
          <a:p>
            <a:r>
              <a:rPr lang="en-US" dirty="0"/>
              <a:t>Hand Exam: Sensation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91029"/>
            <a:ext cx="8610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94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Exam: Motor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5029200"/>
          </a:xfrm>
        </p:spPr>
        <p:txBody>
          <a:bodyPr/>
          <a:lstStyle/>
          <a:p>
            <a:r>
              <a:rPr lang="en-US" b="1" dirty="0"/>
              <a:t>Radial nerve: </a:t>
            </a:r>
            <a:r>
              <a:rPr lang="en-US" dirty="0"/>
              <a:t>thumb IP joint extension (EPL)</a:t>
            </a:r>
          </a:p>
          <a:p>
            <a:r>
              <a:rPr lang="en-US" b="1" dirty="0"/>
              <a:t>Median nerve/AIN: </a:t>
            </a:r>
            <a:r>
              <a:rPr lang="en-US" dirty="0"/>
              <a:t>thumb IP joint flexion (FPL), index DIP flexion (FDP)</a:t>
            </a:r>
          </a:p>
          <a:p>
            <a:r>
              <a:rPr lang="en-US" b="1" dirty="0"/>
              <a:t>Ulnar nerve: </a:t>
            </a:r>
            <a:r>
              <a:rPr lang="en-US" dirty="0"/>
              <a:t>cross fingers or abduct against resistance (</a:t>
            </a:r>
            <a:r>
              <a:rPr lang="en-US" dirty="0" err="1"/>
              <a:t>interossei</a:t>
            </a:r>
            <a:r>
              <a:rPr lang="en-US" dirty="0"/>
              <a:t>)</a:t>
            </a:r>
          </a:p>
        </p:txBody>
      </p:sp>
      <p:pic>
        <p:nvPicPr>
          <p:cNvPr id="3074" name="Picture 2" descr="http://images.mentalfloss.com/sites/default/files/styles/insert_main_wide_image/public/thumbs-u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6362" y="3713248"/>
            <a:ext cx="2898037" cy="258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11" y="3675000"/>
            <a:ext cx="1748589" cy="262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723894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011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3134</TotalTime>
  <Words>540</Words>
  <Application>Microsoft Office PowerPoint</Application>
  <PresentationFormat>On-screen Show (4:3)</PresentationFormat>
  <Paragraphs>108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Common Hand Conditions in Urgent Care  Update for 2017</vt:lpstr>
      <vt:lpstr>Disclosures</vt:lpstr>
      <vt:lpstr>Orrin I. Franko, MD</vt:lpstr>
      <vt:lpstr>PowerPoint Presentation</vt:lpstr>
      <vt:lpstr>PowerPoint Presentation</vt:lpstr>
      <vt:lpstr>Cell: 858-337-7149 www.ebhmc.com/referral</vt:lpstr>
      <vt:lpstr>The Hand</vt:lpstr>
      <vt:lpstr>Hand Exam: Sensation</vt:lpstr>
      <vt:lpstr>Hand Exam: Motor</vt:lpstr>
      <vt:lpstr>Hand Exam: Bones</vt:lpstr>
      <vt:lpstr>PowerPoint Presentation</vt:lpstr>
      <vt:lpstr>Tip #1:</vt:lpstr>
      <vt:lpstr>4 weeks post   Distal Radius Fracture!</vt:lpstr>
      <vt:lpstr>Distal Radius Fractures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Forearm Fractures…</vt:lpstr>
      <vt:lpstr>PowerPoint Presentation</vt:lpstr>
      <vt:lpstr>Scaphoid Fractures</vt:lpstr>
      <vt:lpstr>PowerPoint Presentation</vt:lpstr>
      <vt:lpstr>PowerPoint Presentation</vt:lpstr>
      <vt:lpstr>PowerPoint Presentation</vt:lpstr>
      <vt:lpstr>PowerPoint Presentation</vt:lpstr>
      <vt:lpstr>Finger Injuries</vt:lpstr>
      <vt:lpstr>PowerPoint Presentation</vt:lpstr>
      <vt:lpstr>Fingertip Injuries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Atasoy 1970 (Tranquilli-Leali in 1935)</vt:lpstr>
      <vt:lpstr>PowerPoint Presentation</vt:lpstr>
      <vt:lpstr>PowerPoint Presentation</vt:lpstr>
      <vt:lpstr>How to get ahold of me?</vt:lpstr>
      <vt:lpstr>Thank you! 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Injuries</dc:title>
  <dc:creator>King, Elizabeth (Elizabeth (Lisa))</dc:creator>
  <cp:lastModifiedBy>EastBay 16</cp:lastModifiedBy>
  <cp:revision>94</cp:revision>
  <dcterms:created xsi:type="dcterms:W3CDTF">2016-06-17T17:47:57Z</dcterms:created>
  <dcterms:modified xsi:type="dcterms:W3CDTF">2017-10-31T18:18:01Z</dcterms:modified>
</cp:coreProperties>
</file>