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5"/>
  </p:notesMasterIdLst>
  <p:sldIdLst>
    <p:sldId id="256" r:id="rId2"/>
    <p:sldId id="310" r:id="rId3"/>
    <p:sldId id="311" r:id="rId4"/>
    <p:sldId id="312" r:id="rId5"/>
    <p:sldId id="313" r:id="rId6"/>
    <p:sldId id="314" r:id="rId7"/>
    <p:sldId id="257" r:id="rId8"/>
    <p:sldId id="258" r:id="rId9"/>
    <p:sldId id="317" r:id="rId10"/>
    <p:sldId id="286" r:id="rId11"/>
    <p:sldId id="259" r:id="rId12"/>
    <p:sldId id="318" r:id="rId13"/>
    <p:sldId id="319" r:id="rId14"/>
    <p:sldId id="287" r:id="rId15"/>
    <p:sldId id="303" r:id="rId16"/>
    <p:sldId id="306" r:id="rId17"/>
    <p:sldId id="304" r:id="rId18"/>
    <p:sldId id="305" r:id="rId19"/>
    <p:sldId id="307" r:id="rId20"/>
    <p:sldId id="308" r:id="rId21"/>
    <p:sldId id="315" r:id="rId22"/>
    <p:sldId id="260" r:id="rId23"/>
    <p:sldId id="261" r:id="rId24"/>
    <p:sldId id="292" r:id="rId25"/>
    <p:sldId id="289" r:id="rId26"/>
    <p:sldId id="290" r:id="rId27"/>
    <p:sldId id="340" r:id="rId28"/>
    <p:sldId id="341" r:id="rId29"/>
    <p:sldId id="346" r:id="rId30"/>
    <p:sldId id="342" r:id="rId31"/>
    <p:sldId id="344" r:id="rId32"/>
    <p:sldId id="343" r:id="rId33"/>
    <p:sldId id="345" r:id="rId34"/>
    <p:sldId id="320" r:id="rId35"/>
    <p:sldId id="262" r:id="rId36"/>
    <p:sldId id="263" r:id="rId37"/>
    <p:sldId id="316" r:id="rId38"/>
    <p:sldId id="293" r:id="rId39"/>
    <p:sldId id="295" r:id="rId40"/>
    <p:sldId id="276" r:id="rId41"/>
    <p:sldId id="322" r:id="rId42"/>
    <p:sldId id="323" r:id="rId43"/>
    <p:sldId id="277" r:id="rId44"/>
    <p:sldId id="264" r:id="rId45"/>
    <p:sldId id="324" r:id="rId46"/>
    <p:sldId id="325" r:id="rId47"/>
    <p:sldId id="296" r:id="rId48"/>
    <p:sldId id="265" r:id="rId49"/>
    <p:sldId id="326" r:id="rId50"/>
    <p:sldId id="327" r:id="rId51"/>
    <p:sldId id="266" r:id="rId52"/>
    <p:sldId id="275" r:id="rId53"/>
    <p:sldId id="297" r:id="rId54"/>
    <p:sldId id="267" r:id="rId55"/>
    <p:sldId id="333" r:id="rId56"/>
    <p:sldId id="328" r:id="rId57"/>
    <p:sldId id="281" r:id="rId58"/>
    <p:sldId id="282" r:id="rId59"/>
    <p:sldId id="329" r:id="rId60"/>
    <p:sldId id="349" r:id="rId61"/>
    <p:sldId id="350" r:id="rId62"/>
    <p:sldId id="351" r:id="rId63"/>
    <p:sldId id="352" r:id="rId64"/>
    <p:sldId id="353" r:id="rId65"/>
    <p:sldId id="354" r:id="rId66"/>
    <p:sldId id="355" r:id="rId67"/>
    <p:sldId id="356" r:id="rId68"/>
    <p:sldId id="357" r:id="rId69"/>
    <p:sldId id="358" r:id="rId70"/>
    <p:sldId id="359" r:id="rId71"/>
    <p:sldId id="360" r:id="rId72"/>
    <p:sldId id="361" r:id="rId73"/>
    <p:sldId id="362" r:id="rId74"/>
    <p:sldId id="363" r:id="rId75"/>
    <p:sldId id="364" r:id="rId76"/>
    <p:sldId id="365" r:id="rId77"/>
    <p:sldId id="366" r:id="rId78"/>
    <p:sldId id="367" r:id="rId79"/>
    <p:sldId id="368" r:id="rId80"/>
    <p:sldId id="369" r:id="rId81"/>
    <p:sldId id="370" r:id="rId82"/>
    <p:sldId id="371" r:id="rId83"/>
    <p:sldId id="372" r:id="rId84"/>
    <p:sldId id="373" r:id="rId85"/>
    <p:sldId id="374" r:id="rId86"/>
    <p:sldId id="375" r:id="rId87"/>
    <p:sldId id="376" r:id="rId88"/>
    <p:sldId id="377" r:id="rId89"/>
    <p:sldId id="378" r:id="rId90"/>
    <p:sldId id="379" r:id="rId91"/>
    <p:sldId id="380" r:id="rId92"/>
    <p:sldId id="381" r:id="rId93"/>
    <p:sldId id="382" r:id="rId94"/>
    <p:sldId id="338" r:id="rId95"/>
    <p:sldId id="269" r:id="rId96"/>
    <p:sldId id="279" r:id="rId97"/>
    <p:sldId id="278" r:id="rId98"/>
    <p:sldId id="331" r:id="rId99"/>
    <p:sldId id="298" r:id="rId100"/>
    <p:sldId id="332" r:id="rId101"/>
    <p:sldId id="270" r:id="rId102"/>
    <p:sldId id="334" r:id="rId103"/>
    <p:sldId id="335" r:id="rId104"/>
    <p:sldId id="271" r:id="rId105"/>
    <p:sldId id="339" r:id="rId106"/>
    <p:sldId id="301" r:id="rId107"/>
    <p:sldId id="336" r:id="rId108"/>
    <p:sldId id="300" r:id="rId109"/>
    <p:sldId id="302" r:id="rId110"/>
    <p:sldId id="309" r:id="rId111"/>
    <p:sldId id="272" r:id="rId112"/>
    <p:sldId id="337" r:id="rId113"/>
    <p:sldId id="274" r:id="rId1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23" autoAdjust="0"/>
    <p:restoredTop sz="81007" autoAdjust="0"/>
  </p:normalViewPr>
  <p:slideViewPr>
    <p:cSldViewPr>
      <p:cViewPr varScale="1">
        <p:scale>
          <a:sx n="60" d="100"/>
          <a:sy n="60" d="100"/>
        </p:scale>
        <p:origin x="1662" y="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3BC31-A848-43A4-8A44-AE337489A53D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A9C585-1718-4B90-9F65-8D70F103F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103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Observe resting posture of the hand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9C585-1718-4B90-9F65-8D70F103F55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370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23 degrees radial inclination (change &lt;5)</a:t>
            </a:r>
          </a:p>
          <a:p>
            <a:r>
              <a:rPr lang="en-US" dirty="0" smtClean="0"/>
              <a:t>13mm</a:t>
            </a:r>
            <a:r>
              <a:rPr lang="en-US" baseline="0" dirty="0" smtClean="0"/>
              <a:t> radial height (loss of 5mm)</a:t>
            </a:r>
          </a:p>
          <a:p>
            <a:r>
              <a:rPr lang="en-US" baseline="0" dirty="0" smtClean="0"/>
              <a:t>Volar tilt 11 degrees (dorsal angulation &lt;5 acceptable)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9C585-1718-4B90-9F65-8D70F103F55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225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Might save them a surgery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9C585-1718-4B90-9F65-8D70F103F55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836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C19CB6-8BD8-C94A-A2A3-AD1FBA32EB92}" type="slidenum">
              <a:rPr lang="en-US" sz="1200">
                <a:latin typeface="Times New Roman" charset="0"/>
                <a:cs typeface="Times New Roman" charset="0"/>
              </a:rPr>
              <a:pPr eaLnBrk="1" hangingPunct="1"/>
              <a:t>57</a:t>
            </a:fld>
            <a:endParaRPr lang="en-US" sz="1200">
              <a:latin typeface="Times New Roman" charset="0"/>
              <a:cs typeface="Times New Roman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099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C19CB6-8BD8-C94A-A2A3-AD1FBA32EB92}" type="slidenum">
              <a:rPr lang="en-US" sz="1200">
                <a:latin typeface="Times New Roman" charset="0"/>
                <a:cs typeface="Times New Roman" charset="0"/>
              </a:rPr>
              <a:pPr eaLnBrk="1" hangingPunct="1"/>
              <a:t>58</a:t>
            </a:fld>
            <a:endParaRPr lang="en-US" sz="1200">
              <a:latin typeface="Times New Roman" charset="0"/>
              <a:cs typeface="Times New Roman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600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40BA-ACB5-491F-BAE2-63E84A1884EF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07C5F-EA64-4F7F-8DB7-755DEA5F8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71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40BA-ACB5-491F-BAE2-63E84A1884EF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07C5F-EA64-4F7F-8DB7-755DEA5F8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586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40BA-ACB5-491F-BAE2-63E84A1884EF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07C5F-EA64-4F7F-8DB7-755DEA5F8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2255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40BA-ACB5-491F-BAE2-63E84A1884EF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07C5F-EA64-4F7F-8DB7-755DEA5F877C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805940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40BA-ACB5-491F-BAE2-63E84A1884EF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07C5F-EA64-4F7F-8DB7-755DEA5F8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5023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40BA-ACB5-491F-BAE2-63E84A1884EF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07C5F-EA64-4F7F-8DB7-755DEA5F8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8115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40BA-ACB5-491F-BAE2-63E84A1884EF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07C5F-EA64-4F7F-8DB7-755DEA5F8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8807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40BA-ACB5-491F-BAE2-63E84A1884EF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07C5F-EA64-4F7F-8DB7-755DEA5F8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7324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40BA-ACB5-491F-BAE2-63E84A1884EF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07C5F-EA64-4F7F-8DB7-755DEA5F8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638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40BA-ACB5-491F-BAE2-63E84A1884EF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07C5F-EA64-4F7F-8DB7-755DEA5F8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777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40BA-ACB5-491F-BAE2-63E84A1884EF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07C5F-EA64-4F7F-8DB7-755DEA5F8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563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40BA-ACB5-491F-BAE2-63E84A1884EF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07C5F-EA64-4F7F-8DB7-755DEA5F8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999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40BA-ACB5-491F-BAE2-63E84A1884EF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07C5F-EA64-4F7F-8DB7-755DEA5F8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002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40BA-ACB5-491F-BAE2-63E84A1884EF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07C5F-EA64-4F7F-8DB7-755DEA5F8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153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40BA-ACB5-491F-BAE2-63E84A1884EF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07C5F-EA64-4F7F-8DB7-755DEA5F8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622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40BA-ACB5-491F-BAE2-63E84A1884EF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07C5F-EA64-4F7F-8DB7-755DEA5F8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07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40BA-ACB5-491F-BAE2-63E84A1884EF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07C5F-EA64-4F7F-8DB7-755DEA5F8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336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D68740BA-ACB5-491F-BAE2-63E84A1884EF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707C5F-EA64-4F7F-8DB7-755DEA5F8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8238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JP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7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gi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21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685800"/>
            <a:ext cx="8458200" cy="2841625"/>
          </a:xfrm>
        </p:spPr>
        <p:txBody>
          <a:bodyPr/>
          <a:lstStyle/>
          <a:p>
            <a:r>
              <a:rPr lang="en-US" sz="6000" dirty="0" smtClean="0"/>
              <a:t>Hand “Tricks” and Finger “Tips” for Emergency Providers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421" y="3810000"/>
            <a:ext cx="6400800" cy="175260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Orrin Franko</a:t>
            </a:r>
          </a:p>
          <a:p>
            <a:r>
              <a:rPr lang="en-US" sz="2400" b="1" dirty="0" smtClean="0"/>
              <a:t>Orthopedic &amp; Hand Specialist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562600"/>
            <a:ext cx="5334000" cy="89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65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8021"/>
            <a:ext cx="7055380" cy="1400530"/>
          </a:xfrm>
        </p:spPr>
        <p:txBody>
          <a:bodyPr/>
          <a:lstStyle/>
          <a:p>
            <a:r>
              <a:rPr lang="en-US" dirty="0" smtClean="0"/>
              <a:t>Hand Exam: Sensation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791029"/>
            <a:ext cx="8610600" cy="574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394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0"/>
            <a:ext cx="3921897" cy="6952948"/>
          </a:xfrm>
        </p:spPr>
      </p:pic>
    </p:spTree>
    <p:extLst>
      <p:ext uri="{BB962C8B-B14F-4D97-AF65-F5344CB8AC3E}">
        <p14:creationId xmlns:p14="http://schemas.microsoft.com/office/powerpoint/2010/main" val="237044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Flexor Tenosynovitis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6049"/>
            <a:ext cx="8229600" cy="4525963"/>
          </a:xfrm>
        </p:spPr>
        <p:txBody>
          <a:bodyPr/>
          <a:lstStyle/>
          <a:p>
            <a:r>
              <a:rPr lang="en-US" dirty="0" err="1" smtClean="0"/>
              <a:t>Knavel’s</a:t>
            </a:r>
            <a:r>
              <a:rPr lang="en-US" dirty="0" smtClean="0"/>
              <a:t> signs</a:t>
            </a:r>
            <a:endParaRPr lang="en-US" dirty="0"/>
          </a:p>
          <a:p>
            <a:pPr marL="914400" lvl="2" indent="0">
              <a:buNone/>
            </a:pPr>
            <a:r>
              <a:rPr lang="en-US" dirty="0" smtClean="0"/>
              <a:t>1. Flexed posturing of the involved digit</a:t>
            </a:r>
          </a:p>
          <a:p>
            <a:pPr marL="914400" lvl="2" indent="0">
              <a:buNone/>
            </a:pPr>
            <a:r>
              <a:rPr lang="en-US" dirty="0" smtClean="0"/>
              <a:t>2. Tenderness to palpation over the tendon sheath</a:t>
            </a:r>
          </a:p>
          <a:p>
            <a:pPr marL="914400" lvl="2" indent="0">
              <a:buNone/>
            </a:pPr>
            <a:r>
              <a:rPr lang="en-US" dirty="0" smtClean="0"/>
              <a:t>3. Marked pain with passive extension of the digit</a:t>
            </a:r>
          </a:p>
          <a:p>
            <a:pPr marL="914400" lvl="2" indent="0">
              <a:buNone/>
            </a:pPr>
            <a:r>
              <a:rPr lang="en-US" dirty="0" smtClean="0"/>
              <a:t>4. Fusiform swelling of the digit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3067944"/>
            <a:ext cx="2769712" cy="3701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657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6405282"/>
          </a:xfrm>
        </p:spPr>
        <p:txBody>
          <a:bodyPr/>
          <a:lstStyle/>
          <a:p>
            <a:r>
              <a:rPr lang="en-US" dirty="0" smtClean="0"/>
              <a:t>Tips on Infections….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6000" b="1" dirty="0" smtClean="0"/>
              <a:t>Bigger is Better.  </a:t>
            </a:r>
            <a:br>
              <a:rPr lang="en-US" sz="6000" b="1" dirty="0" smtClean="0"/>
            </a:br>
            <a:r>
              <a:rPr lang="en-US" sz="6000" b="1" dirty="0"/>
              <a:t/>
            </a:r>
            <a:br>
              <a:rPr lang="en-US" sz="6000" b="1" dirty="0"/>
            </a:br>
            <a:r>
              <a:rPr lang="en-US" sz="6000" b="1" dirty="0" smtClean="0"/>
              <a:t>Always.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9233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8" t="17680" r="-29" b="30790"/>
          <a:stretch/>
        </p:blipFill>
        <p:spPr>
          <a:xfrm rot="5400000">
            <a:off x="4136092" y="1822020"/>
            <a:ext cx="6891616" cy="31242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6" t="28160" b="15544"/>
          <a:stretch/>
        </p:blipFill>
        <p:spPr>
          <a:xfrm rot="5400000">
            <a:off x="-1714500" y="1686426"/>
            <a:ext cx="6858000" cy="3429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t="18597" b="22144"/>
          <a:stretch/>
        </p:blipFill>
        <p:spPr>
          <a:xfrm rot="5400000">
            <a:off x="908886" y="1751097"/>
            <a:ext cx="6865017" cy="334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57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Amputations</a:t>
            </a:r>
            <a:endParaRPr 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1600200"/>
            <a:ext cx="7012789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466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Call me first….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96742" y="1524000"/>
            <a:ext cx="8342458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 smtClean="0"/>
              <a:t>Indications for Amputation</a:t>
            </a:r>
          </a:p>
          <a:p>
            <a:pPr lvl="1"/>
            <a:r>
              <a:rPr lang="en-US" dirty="0" smtClean="0"/>
              <a:t>Thumb amputation</a:t>
            </a:r>
          </a:p>
          <a:p>
            <a:pPr lvl="1"/>
            <a:r>
              <a:rPr lang="en-US" dirty="0" smtClean="0"/>
              <a:t>Multiple digits</a:t>
            </a:r>
          </a:p>
          <a:p>
            <a:pPr lvl="1"/>
            <a:r>
              <a:rPr lang="en-US" dirty="0" smtClean="0"/>
              <a:t>Through the palm</a:t>
            </a:r>
          </a:p>
          <a:p>
            <a:pPr lvl="1"/>
            <a:r>
              <a:rPr lang="en-US" dirty="0" smtClean="0"/>
              <a:t>Wrist or proximal to wrist</a:t>
            </a:r>
          </a:p>
          <a:p>
            <a:pPr lvl="1"/>
            <a:r>
              <a:rPr lang="en-US" dirty="0" smtClean="0"/>
              <a:t>Almost all parts in children</a:t>
            </a:r>
          </a:p>
          <a:p>
            <a:r>
              <a:rPr lang="en-US" dirty="0" smtClean="0"/>
              <a:t>Revision amputations in ER (easily performed)</a:t>
            </a:r>
          </a:p>
          <a:p>
            <a:r>
              <a:rPr lang="en-US" dirty="0" smtClean="0"/>
              <a:t>Accepting institutions may need to speak with evaluating surgeon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89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Amputations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52220" y="1524000"/>
            <a:ext cx="6711654" cy="4195481"/>
          </a:xfrm>
        </p:spPr>
        <p:txBody>
          <a:bodyPr/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b="1" dirty="0"/>
              <a:t>Contraindications: </a:t>
            </a:r>
            <a:r>
              <a:rPr lang="en-US" dirty="0"/>
              <a:t>crush or avulsion, prolonged ischemia time, segmental </a:t>
            </a:r>
            <a:r>
              <a:rPr lang="en-US" dirty="0" smtClean="0"/>
              <a:t>amputation, medically unstable patient</a:t>
            </a:r>
            <a:endParaRPr lang="en-US" b="1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1266" name="Picture 2" descr="C:\Users\kelizabe\AppData\Local\Microsoft\Windows\Temporary Internet Files\Content.Outlook\6X3BXD90\image2 (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2971800"/>
            <a:ext cx="49784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401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3429"/>
            <a:ext cx="3810000" cy="675457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43250" y="908964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77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Replants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When:</a:t>
            </a:r>
          </a:p>
          <a:p>
            <a:pPr lvl="1"/>
            <a:r>
              <a:rPr lang="en-US" dirty="0" smtClean="0"/>
              <a:t>Proximal to wrist:</a:t>
            </a:r>
          </a:p>
          <a:p>
            <a:pPr lvl="2"/>
            <a:r>
              <a:rPr lang="en-US" dirty="0" smtClean="0"/>
              <a:t>Warm ischemia time &lt;6h</a:t>
            </a:r>
          </a:p>
          <a:p>
            <a:pPr lvl="2"/>
            <a:r>
              <a:rPr lang="en-US" dirty="0" smtClean="0"/>
              <a:t>Cold ischemia time &lt;12h</a:t>
            </a:r>
          </a:p>
          <a:p>
            <a:pPr lvl="1"/>
            <a:r>
              <a:rPr lang="en-US" dirty="0" smtClean="0"/>
              <a:t>Distal to wrist:</a:t>
            </a:r>
          </a:p>
          <a:p>
            <a:pPr lvl="2"/>
            <a:r>
              <a:rPr lang="en-US" dirty="0" smtClean="0"/>
              <a:t>Warm ischemia time &lt;12h</a:t>
            </a:r>
          </a:p>
          <a:p>
            <a:pPr lvl="2"/>
            <a:r>
              <a:rPr lang="en-US" dirty="0" smtClean="0"/>
              <a:t>Cold ischemia time &lt;24h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0" y="1883229"/>
            <a:ext cx="37147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373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Replants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Operative sequence:</a:t>
            </a:r>
          </a:p>
          <a:p>
            <a:pPr lvl="1"/>
            <a:r>
              <a:rPr lang="en-US" dirty="0" smtClean="0"/>
              <a:t>Bone</a:t>
            </a:r>
          </a:p>
          <a:p>
            <a:pPr lvl="1"/>
            <a:r>
              <a:rPr lang="en-US" dirty="0" smtClean="0"/>
              <a:t>Extensor tendon</a:t>
            </a:r>
          </a:p>
          <a:p>
            <a:pPr lvl="1"/>
            <a:r>
              <a:rPr lang="en-US" dirty="0" smtClean="0"/>
              <a:t>Artery repair</a:t>
            </a:r>
          </a:p>
          <a:p>
            <a:pPr lvl="1"/>
            <a:r>
              <a:rPr lang="en-US" dirty="0" smtClean="0"/>
              <a:t>Venous anastomosis</a:t>
            </a:r>
          </a:p>
          <a:p>
            <a:pPr lvl="1"/>
            <a:r>
              <a:rPr lang="en-US" dirty="0" smtClean="0"/>
              <a:t>Flexor tendon repair</a:t>
            </a:r>
          </a:p>
          <a:p>
            <a:pPr lvl="1"/>
            <a:r>
              <a:rPr lang="en-US" dirty="0" smtClean="0"/>
              <a:t>Nerve repair</a:t>
            </a:r>
          </a:p>
          <a:p>
            <a:pPr lvl="1"/>
            <a:r>
              <a:rPr lang="en-US" dirty="0" smtClean="0"/>
              <a:t>Skin +/- fasciotomy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981200"/>
            <a:ext cx="423872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00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Hand Exam: Motor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019800" cy="5029200"/>
          </a:xfrm>
        </p:spPr>
        <p:txBody>
          <a:bodyPr/>
          <a:lstStyle/>
          <a:p>
            <a:r>
              <a:rPr lang="en-US" b="1" dirty="0" smtClean="0"/>
              <a:t>Radial nerve: </a:t>
            </a:r>
            <a:r>
              <a:rPr lang="en-US" dirty="0" smtClean="0"/>
              <a:t>thumb IP joint extension (EPL)</a:t>
            </a:r>
          </a:p>
          <a:p>
            <a:r>
              <a:rPr lang="en-US" b="1" dirty="0" smtClean="0"/>
              <a:t>Median nerve/AIN: </a:t>
            </a:r>
            <a:r>
              <a:rPr lang="en-US" dirty="0" smtClean="0"/>
              <a:t>thumb IP joint flexion (FPL), index DIP flexion (FDP)</a:t>
            </a:r>
          </a:p>
          <a:p>
            <a:r>
              <a:rPr lang="en-US" b="1" dirty="0" smtClean="0"/>
              <a:t>Ulnar nerve: </a:t>
            </a:r>
            <a:r>
              <a:rPr lang="en-US" dirty="0" smtClean="0"/>
              <a:t>cross fingers or abduct against resistance (</a:t>
            </a:r>
            <a:r>
              <a:rPr lang="en-US" dirty="0" err="1" smtClean="0"/>
              <a:t>interossei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074" name="Picture 2" descr="http://images.mentalfloss.com/sites/default/files/styles/insert_main_wide_image/public/thumbs-up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36362" y="3713248"/>
            <a:ext cx="2898037" cy="258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211" y="3675000"/>
            <a:ext cx="1748589" cy="2627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3723894"/>
            <a:ext cx="2590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101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Pressure Injection Injuries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Benign entry wound</a:t>
            </a:r>
          </a:p>
          <a:p>
            <a:r>
              <a:rPr lang="en-US" b="1" dirty="0" smtClean="0"/>
              <a:t>Industrial solvents </a:t>
            </a:r>
            <a:r>
              <a:rPr lang="en-US" dirty="0" smtClean="0"/>
              <a:t>and </a:t>
            </a:r>
            <a:r>
              <a:rPr lang="en-US" b="1" dirty="0" smtClean="0"/>
              <a:t>oil based paints </a:t>
            </a:r>
            <a:r>
              <a:rPr lang="en-US" dirty="0" smtClean="0"/>
              <a:t>cause tissue necrosis (more than grease, latex, water based paint)</a:t>
            </a:r>
          </a:p>
          <a:p>
            <a:r>
              <a:rPr lang="en-US" dirty="0" smtClean="0"/>
              <a:t>Require urgent I&amp;D </a:t>
            </a:r>
          </a:p>
          <a:p>
            <a:r>
              <a:rPr lang="en-US" dirty="0" smtClean="0"/>
              <a:t>Delay in surgical care can lead to amputation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1981200"/>
            <a:ext cx="4038600" cy="3160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642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Firework Injuries</a:t>
            </a:r>
            <a:endParaRPr lang="en-US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81000" y="3437164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458686"/>
            <a:ext cx="6781800" cy="3276600"/>
          </a:xfrm>
        </p:spPr>
        <p:txBody>
          <a:bodyPr/>
          <a:lstStyle/>
          <a:p>
            <a:r>
              <a:rPr lang="en-US" dirty="0" smtClean="0"/>
              <a:t>10,000 injuries/year, clustered around 4</a:t>
            </a:r>
            <a:r>
              <a:rPr lang="en-US" baseline="30000" dirty="0" smtClean="0"/>
              <a:t>th</a:t>
            </a:r>
            <a:r>
              <a:rPr lang="en-US" dirty="0" smtClean="0"/>
              <a:t> of July</a:t>
            </a:r>
          </a:p>
          <a:p>
            <a:r>
              <a:rPr lang="en-US" dirty="0" smtClean="0"/>
              <a:t>36% hands/fingers</a:t>
            </a:r>
          </a:p>
          <a:p>
            <a:r>
              <a:rPr lang="en-US" dirty="0" smtClean="0"/>
              <a:t>74% male, over half &lt;20yo</a:t>
            </a:r>
            <a:endParaRPr lang="en-US" dirty="0"/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3428999"/>
            <a:ext cx="4005943" cy="3004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967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10" y="152400"/>
            <a:ext cx="7055380" cy="1400530"/>
          </a:xfrm>
        </p:spPr>
        <p:txBody>
          <a:bodyPr/>
          <a:lstStyle/>
          <a:p>
            <a:r>
              <a:rPr lang="en-US" dirty="0" smtClean="0"/>
              <a:t>How to get ahold of me?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84710" y="1589025"/>
            <a:ext cx="8101898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Cell: 858-337-7149</a:t>
            </a:r>
          </a:p>
          <a:p>
            <a:endParaRPr lang="en-US" sz="3200" dirty="0"/>
          </a:p>
          <a:p>
            <a:r>
              <a:rPr lang="en-US" sz="3200" dirty="0" smtClean="0"/>
              <a:t>Referral form: </a:t>
            </a:r>
            <a:r>
              <a:rPr lang="en-US" sz="3200" b="1" dirty="0" smtClean="0"/>
              <a:t>www.ebhmc.com/referral</a:t>
            </a:r>
          </a:p>
          <a:p>
            <a:endParaRPr lang="en-US" sz="3200" dirty="0"/>
          </a:p>
          <a:p>
            <a:r>
              <a:rPr lang="en-US" sz="3200" dirty="0" smtClean="0"/>
              <a:t>Google me.</a:t>
            </a:r>
          </a:p>
          <a:p>
            <a:endParaRPr lang="en-US" sz="3200" dirty="0"/>
          </a:p>
          <a:p>
            <a:r>
              <a:rPr lang="en-US" sz="3200" dirty="0" smtClean="0"/>
              <a:t>*Download:  </a:t>
            </a:r>
            <a:r>
              <a:rPr lang="en-US" sz="3200" b="1" dirty="0" smtClean="0"/>
              <a:t>www.ebhmc.com/vcf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68152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752600"/>
            <a:ext cx="8229600" cy="1143000"/>
          </a:xfrm>
        </p:spPr>
        <p:txBody>
          <a:bodyPr/>
          <a:lstStyle/>
          <a:p>
            <a:r>
              <a:rPr lang="en-US" dirty="0" smtClean="0"/>
              <a:t>Thank you!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71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Hand Exam: Bones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703" y="1165015"/>
            <a:ext cx="5979648" cy="55035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93703" y="2196213"/>
            <a:ext cx="1443696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Middle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73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upload.wikimedia.org/wikipedia/commons/b/bf/Handskelet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76200"/>
            <a:ext cx="4343400" cy="6718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314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Hand Exam: Vascular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948799"/>
            <a:ext cx="8229600" cy="4525963"/>
          </a:xfrm>
        </p:spPr>
        <p:txBody>
          <a:bodyPr/>
          <a:lstStyle/>
          <a:p>
            <a:r>
              <a:rPr lang="en-US" dirty="0" smtClean="0"/>
              <a:t>Radial pulse</a:t>
            </a:r>
          </a:p>
          <a:p>
            <a:r>
              <a:rPr lang="en-US" dirty="0" smtClean="0"/>
              <a:t>Ulnar pulse</a:t>
            </a:r>
          </a:p>
          <a:p>
            <a:r>
              <a:rPr lang="en-US" dirty="0" smtClean="0"/>
              <a:t>Capillary refill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2400" y="1524000"/>
            <a:ext cx="4114800" cy="4939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57" y="1365865"/>
            <a:ext cx="8001000" cy="511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69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Flexor Tendon </a:t>
            </a:r>
            <a:r>
              <a:rPr lang="en-US" dirty="0"/>
              <a:t>L</a:t>
            </a:r>
            <a:r>
              <a:rPr lang="en-US" dirty="0" smtClean="0"/>
              <a:t>aceration</a:t>
            </a:r>
            <a:endParaRPr lang="en-US" dirty="0"/>
          </a:p>
        </p:txBody>
      </p:sp>
      <p:pic>
        <p:nvPicPr>
          <p:cNvPr id="13314" name="Picture 2" descr="C:\Users\kelizabe\Dropbox\Camera Uploads\2014-02-08 22.51.3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3505200" cy="46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kelizabe\Dropbox\Camera Uploads\2014-02-08 22.51.47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7200" y="2057400"/>
            <a:ext cx="4480560" cy="336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47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Flexor Tendon </a:t>
            </a:r>
            <a:r>
              <a:rPr lang="en-US" dirty="0"/>
              <a:t>A</a:t>
            </a:r>
            <a:r>
              <a:rPr lang="en-US" dirty="0" smtClean="0"/>
              <a:t>natomy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612"/>
          <a:stretch/>
        </p:blipFill>
        <p:spPr>
          <a:xfrm rot="16200000">
            <a:off x="-913389" y="3595266"/>
            <a:ext cx="5110577" cy="1302598"/>
          </a:xfrm>
        </p:spPr>
      </p:pic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765" t="24575" r="16558" b="1240"/>
          <a:stretch/>
        </p:blipFill>
        <p:spPr>
          <a:xfrm rot="10800000">
            <a:off x="3641858" y="1188454"/>
            <a:ext cx="3886200" cy="561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12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Flexor Tendon Injuries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28600" y="2048072"/>
            <a:ext cx="3085579" cy="419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1307" y="1524000"/>
            <a:ext cx="5486400" cy="4200245"/>
          </a:xfrm>
        </p:spPr>
        <p:txBody>
          <a:bodyPr>
            <a:normAutofit/>
          </a:bodyPr>
          <a:lstStyle/>
          <a:p>
            <a:r>
              <a:rPr lang="en-US" dirty="0" smtClean="0"/>
              <a:t>Careful NV exam</a:t>
            </a:r>
          </a:p>
          <a:p>
            <a:r>
              <a:rPr lang="en-US" dirty="0" smtClean="0"/>
              <a:t>1) Observe cascade, test FDS and FDP</a:t>
            </a:r>
          </a:p>
          <a:p>
            <a:pPr lvl="1"/>
            <a:r>
              <a:rPr lang="en-US" dirty="0" smtClean="0"/>
              <a:t>FDP – test DIP</a:t>
            </a:r>
          </a:p>
          <a:p>
            <a:pPr lvl="1"/>
            <a:r>
              <a:rPr lang="en-US" dirty="0" smtClean="0"/>
              <a:t>FDS – hold all but 1 finger down</a:t>
            </a:r>
          </a:p>
          <a:p>
            <a:r>
              <a:rPr lang="en-US" dirty="0" smtClean="0"/>
              <a:t>Partial lacerations (&lt;50%) treated non-op, early motion</a:t>
            </a:r>
          </a:p>
          <a:p>
            <a:r>
              <a:rPr lang="en-US" dirty="0" smtClean="0"/>
              <a:t>Repair lacerations &gt;50%, technique depends on tendon and  zone of injury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1368294"/>
            <a:ext cx="5534025" cy="36290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5305" y="2626492"/>
            <a:ext cx="6096000" cy="400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38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Extensor Tendon Injuries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2209800"/>
            <a:ext cx="3937669" cy="314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2209799"/>
            <a:ext cx="3962400" cy="3172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213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Extensor Tendon Anatomy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0053" y="1776640"/>
            <a:ext cx="4551947" cy="4894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648200" y="1793637"/>
            <a:ext cx="4419600" cy="4845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287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Disclosures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Owner/Founder: www.TopOrthoApps.com</a:t>
            </a:r>
          </a:p>
          <a:p>
            <a:r>
              <a:rPr lang="en-US" dirty="0" smtClean="0"/>
              <a:t>Owner/Founder: www.SurgiSurvey.com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No relevant financial disclosures related to the topic of this presentation.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8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Extensor Tendon Injuries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14400" y="1371600"/>
            <a:ext cx="2793200" cy="5172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1" y="1371600"/>
            <a:ext cx="5105400" cy="517259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Zone 1: Mallet Finger</a:t>
            </a:r>
          </a:p>
          <a:p>
            <a:r>
              <a:rPr lang="en-US" sz="2400" dirty="0" smtClean="0"/>
              <a:t>Zone 3: Boutonniere deformity</a:t>
            </a:r>
          </a:p>
          <a:p>
            <a:r>
              <a:rPr lang="en-US" sz="2400" dirty="0" smtClean="0"/>
              <a:t>Zone 5: “fight bite”</a:t>
            </a:r>
          </a:p>
          <a:p>
            <a:endParaRPr lang="en-US" sz="2400" dirty="0"/>
          </a:p>
          <a:p>
            <a:r>
              <a:rPr lang="en-US" sz="2400" dirty="0" smtClean="0"/>
              <a:t>Early protected motion if &lt;50% lac and can extend against resistance</a:t>
            </a:r>
          </a:p>
          <a:p>
            <a:r>
              <a:rPr lang="en-US" sz="2400" dirty="0" smtClean="0"/>
              <a:t>Repair if &gt;50% lac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7588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Tips for Dorsal Lacerations: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2060576"/>
            <a:ext cx="8458200" cy="41957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1) Lidocaine, irrigate, explore</a:t>
            </a:r>
          </a:p>
          <a:p>
            <a:r>
              <a:rPr lang="en-US" sz="2000" dirty="0" smtClean="0"/>
              <a:t>2) If tendon is SEEN, it’s typically NOT completely lacerated</a:t>
            </a:r>
          </a:p>
          <a:p>
            <a:pPr lvl="1"/>
            <a:r>
              <a:rPr lang="en-US" sz="1800" dirty="0" smtClean="0"/>
              <a:t>(cut tendons retract)</a:t>
            </a:r>
          </a:p>
          <a:p>
            <a:pPr lvl="1"/>
            <a:r>
              <a:rPr lang="en-US" sz="1800" b="1" dirty="0" smtClean="0"/>
              <a:t>Try to evaluate degree of laceration (&lt;50% or &gt;50%)</a:t>
            </a:r>
          </a:p>
          <a:p>
            <a:pPr lvl="1"/>
            <a:r>
              <a:rPr lang="en-US" sz="1800" b="1" dirty="0" smtClean="0"/>
              <a:t>Ask patient to move while watching tendon</a:t>
            </a:r>
          </a:p>
          <a:p>
            <a:pPr lvl="1"/>
            <a:r>
              <a:rPr lang="en-US" sz="1800" dirty="0" smtClean="0"/>
              <a:t>+/- Repair with 1-2 nylon sutures </a:t>
            </a:r>
          </a:p>
          <a:p>
            <a:pPr lvl="1"/>
            <a:r>
              <a:rPr lang="en-US" sz="1800" dirty="0" smtClean="0"/>
              <a:t>Splint in position of “relaxation” for the tendon (extension for dorsal)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97937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Distal Radius Fractures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486400" cy="5105400"/>
          </a:xfrm>
        </p:spPr>
        <p:txBody>
          <a:bodyPr/>
          <a:lstStyle/>
          <a:p>
            <a:r>
              <a:rPr lang="en-US" dirty="0" smtClean="0"/>
              <a:t>Bimodal age distribution</a:t>
            </a:r>
          </a:p>
          <a:p>
            <a:pPr lvl="1"/>
            <a:r>
              <a:rPr lang="en-US" dirty="0" smtClean="0"/>
              <a:t>Young patients: higher energy</a:t>
            </a:r>
          </a:p>
          <a:p>
            <a:pPr lvl="1"/>
            <a:r>
              <a:rPr lang="en-US" dirty="0" smtClean="0"/>
              <a:t>Old patients: low energy/falls</a:t>
            </a:r>
          </a:p>
          <a:p>
            <a:r>
              <a:rPr lang="en-US" dirty="0" smtClean="0"/>
              <a:t>Injury patterns</a:t>
            </a:r>
          </a:p>
          <a:p>
            <a:pPr lvl="1"/>
            <a:r>
              <a:rPr lang="en-US" dirty="0" smtClean="0"/>
              <a:t>Dorsally displaced (</a:t>
            </a:r>
            <a:r>
              <a:rPr lang="en-US" dirty="0" err="1" smtClean="0"/>
              <a:t>Colles</a:t>
            </a:r>
            <a:r>
              <a:rPr lang="en-US" dirty="0" smtClean="0"/>
              <a:t>’ fracture)</a:t>
            </a:r>
          </a:p>
          <a:p>
            <a:pPr lvl="1"/>
            <a:r>
              <a:rPr lang="en-US" dirty="0" err="1" smtClean="0"/>
              <a:t>Volarly</a:t>
            </a:r>
            <a:r>
              <a:rPr lang="en-US" dirty="0" smtClean="0"/>
              <a:t> displaced (Smith’s fracture</a:t>
            </a:r>
          </a:p>
          <a:p>
            <a:pPr lvl="1"/>
            <a:r>
              <a:rPr lang="en-US" dirty="0" smtClean="0"/>
              <a:t>Radial </a:t>
            </a:r>
            <a:r>
              <a:rPr lang="en-US" dirty="0" smtClean="0"/>
              <a:t>styloid / intra-articular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0" y="1828800"/>
            <a:ext cx="3091296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568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r>
              <a:rPr lang="en-US" dirty="0" smtClean="0"/>
              <a:t>Exam</a:t>
            </a:r>
          </a:p>
          <a:p>
            <a:pPr lvl="1"/>
            <a:r>
              <a:rPr lang="en-US" dirty="0" smtClean="0"/>
              <a:t>Skin, Deformity</a:t>
            </a:r>
          </a:p>
          <a:p>
            <a:pPr lvl="1"/>
            <a:r>
              <a:rPr lang="en-US" dirty="0" smtClean="0"/>
              <a:t>Motor/sensory</a:t>
            </a:r>
          </a:p>
          <a:p>
            <a:pPr lvl="1"/>
            <a:r>
              <a:rPr lang="en-US" dirty="0" smtClean="0"/>
              <a:t>Acute carpal tunnel syndrome </a:t>
            </a:r>
          </a:p>
        </p:txBody>
      </p:sp>
      <p:pic>
        <p:nvPicPr>
          <p:cNvPr id="6147" name="Picture 3" descr="C:\Users\kelizabe\Dropbox\Camera Uploads\2012-12-03 17.37.54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57400" y="3657600"/>
            <a:ext cx="56388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81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86yoF s/p fall in nursing home</a:t>
            </a:r>
            <a:endParaRPr lang="en-US" dirty="0"/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1706719"/>
            <a:ext cx="330289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86400" y="1440539"/>
            <a:ext cx="2361222" cy="505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6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Distal Radius Fractures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518191"/>
            <a:ext cx="742215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5055475"/>
            <a:ext cx="883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     23° 		      11mm		         11°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(change &lt;5°)	       (5mm)           (dorsal angulation &lt;5°)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6940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Distal Radius: Reduction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38248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Goal: restore alignment</a:t>
            </a:r>
          </a:p>
          <a:p>
            <a:pPr lvl="1"/>
            <a:r>
              <a:rPr lang="en-US" dirty="0" smtClean="0"/>
              <a:t>Height</a:t>
            </a:r>
          </a:p>
          <a:p>
            <a:pPr lvl="1"/>
            <a:r>
              <a:rPr lang="en-US" dirty="0" smtClean="0"/>
              <a:t>Volar tilt</a:t>
            </a:r>
            <a:endParaRPr lang="en-US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00400" y="2133600"/>
            <a:ext cx="2383971" cy="4106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403"/>
          <a:stretch/>
        </p:blipFill>
        <p:spPr bwMode="auto">
          <a:xfrm>
            <a:off x="6019800" y="1553937"/>
            <a:ext cx="2260609" cy="50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3951076"/>
            <a:ext cx="8458200" cy="230832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Exception:</a:t>
            </a:r>
          </a:p>
          <a:p>
            <a:endParaRPr lang="en-US" sz="2400" b="1" dirty="0">
              <a:solidFill>
                <a:srgbClr val="FF0000"/>
              </a:solidFill>
            </a:endParaRPr>
          </a:p>
          <a:p>
            <a:pPr marL="342900" indent="-342900">
              <a:buAutoNum type="arabicParenR"/>
            </a:pPr>
            <a:r>
              <a:rPr lang="en-US" sz="2400" b="1" dirty="0" smtClean="0">
                <a:solidFill>
                  <a:srgbClr val="FF0000"/>
                </a:solidFill>
              </a:rPr>
              <a:t>Significant comminution (reduction won’t hold)</a:t>
            </a:r>
          </a:p>
          <a:p>
            <a:pPr marL="342900" indent="-342900">
              <a:buAutoNum type="arabicParenR"/>
            </a:pPr>
            <a:r>
              <a:rPr lang="en-US" sz="2400" b="1" dirty="0" smtClean="0">
                <a:solidFill>
                  <a:srgbClr val="FF0000"/>
                </a:solidFill>
              </a:rPr>
              <a:t>No displacement (reduction not needed)</a:t>
            </a:r>
          </a:p>
          <a:p>
            <a:pPr marL="342900" indent="-342900">
              <a:buAutoNum type="arabicParenR"/>
            </a:pPr>
            <a:r>
              <a:rPr lang="en-US" sz="2400" b="1" dirty="0" smtClean="0">
                <a:solidFill>
                  <a:srgbClr val="FF0000"/>
                </a:solidFill>
              </a:rPr>
              <a:t>Absolutely requires surgery (reduction not necessary)</a:t>
            </a:r>
          </a:p>
          <a:p>
            <a:pPr lvl="1"/>
            <a:r>
              <a:rPr lang="en-US" sz="2400" b="1" dirty="0" smtClean="0">
                <a:solidFill>
                  <a:srgbClr val="FF0000"/>
                </a:solidFill>
              </a:rPr>
              <a:t>*Assuming no carpal tunnel symptoms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30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DRFx</a:t>
            </a:r>
            <a:r>
              <a:rPr lang="en-US" dirty="0" smtClean="0"/>
              <a:t>: To Reduce or Not?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2388" y="1600200"/>
            <a:ext cx="8220611" cy="50292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ALWAYS reduce: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 Carpal tunnel symptoms (bone pushing median nerve)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 Open fractures (irrigate first)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 Skin tenting (risk of open fracture)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 Carpal dislocation / translation</a:t>
            </a:r>
          </a:p>
          <a:p>
            <a:pPr marL="0" indent="0">
              <a:buNone/>
            </a:pPr>
            <a:r>
              <a:rPr lang="en-US" dirty="0" smtClean="0"/>
              <a:t>LIKELY reduce:</a:t>
            </a:r>
            <a:r>
              <a:rPr lang="en-US" dirty="0"/>
              <a:t>	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- Extra-articular / severe angulation (avoid surgery)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 Elderly (avoid surgery)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CONSIDER not reducing: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 Significant comminution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 Intra-articular with shortening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 Anatomic alignment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9852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79433" y="1825441"/>
            <a:ext cx="7612378" cy="401764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6" y="28074"/>
            <a:ext cx="46012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78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4" y="82141"/>
            <a:ext cx="4469666" cy="67598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945" y="-16042"/>
            <a:ext cx="5512741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84" y="-12032"/>
            <a:ext cx="4443608" cy="68580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017" y="-77118"/>
            <a:ext cx="4225085" cy="6980152"/>
          </a:xfrm>
        </p:spPr>
      </p:pic>
    </p:spTree>
    <p:extLst>
      <p:ext uri="{BB962C8B-B14F-4D97-AF65-F5344CB8AC3E}">
        <p14:creationId xmlns:p14="http://schemas.microsoft.com/office/powerpoint/2010/main" val="403032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377" y="0"/>
            <a:ext cx="7886700" cy="1325563"/>
          </a:xfrm>
        </p:spPr>
        <p:txBody>
          <a:bodyPr/>
          <a:lstStyle/>
          <a:p>
            <a:r>
              <a:rPr lang="en-US" b="1" dirty="0" smtClean="0"/>
              <a:t>Orrin I. Franko, MD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3833" y="429520"/>
            <a:ext cx="2490098" cy="3163686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02118" y="1215653"/>
            <a:ext cx="8355515" cy="48517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Childhood: Palos Verdes, CA</a:t>
            </a:r>
          </a:p>
          <a:p>
            <a:r>
              <a:rPr lang="en-US" dirty="0" smtClean="0"/>
              <a:t>Undergraduate: UC San Diego (2005)</a:t>
            </a:r>
          </a:p>
          <a:p>
            <a:r>
              <a:rPr lang="en-US" dirty="0" smtClean="0"/>
              <a:t>Medical: Harvard (2009)</a:t>
            </a:r>
          </a:p>
          <a:p>
            <a:r>
              <a:rPr lang="en-US" dirty="0" smtClean="0"/>
              <a:t>Orthopedic Residency: UC San Diego</a:t>
            </a:r>
          </a:p>
          <a:p>
            <a:r>
              <a:rPr lang="en-US" dirty="0" smtClean="0"/>
              <a:t>Hand Fellowship: Cincinnati, OH</a:t>
            </a:r>
          </a:p>
          <a:p>
            <a:endParaRPr lang="en-US" dirty="0"/>
          </a:p>
          <a:p>
            <a:r>
              <a:rPr lang="en-US" dirty="0" smtClean="0"/>
              <a:t>Wife (Katie), 2 boys: Ari (2 </a:t>
            </a:r>
            <a:r>
              <a:rPr lang="en-US" dirty="0" err="1" smtClean="0"/>
              <a:t>yrs</a:t>
            </a:r>
            <a:r>
              <a:rPr lang="en-US" dirty="0" smtClean="0"/>
              <a:t>) &amp; Asher (1 </a:t>
            </a:r>
            <a:r>
              <a:rPr lang="en-US" dirty="0" err="1" smtClean="0"/>
              <a:t>yr</a:t>
            </a:r>
            <a:r>
              <a:rPr lang="en-US" dirty="0" smtClean="0"/>
              <a:t>)</a:t>
            </a:r>
          </a:p>
          <a:p>
            <a:r>
              <a:rPr lang="en-US" dirty="0" smtClean="0"/>
              <a:t>Hobbies: “Tech” and “mobile apps” in medicine</a:t>
            </a:r>
          </a:p>
          <a:p>
            <a:pPr lvl="1"/>
            <a:r>
              <a:rPr lang="en-US" sz="1800" dirty="0" smtClean="0"/>
              <a:t>www.TopOrthoApps.com</a:t>
            </a:r>
          </a:p>
          <a:p>
            <a:pPr lvl="1"/>
            <a:r>
              <a:rPr lang="en-US" sz="1800" dirty="0" smtClean="0"/>
              <a:t>Automated Surgical Outcomes</a:t>
            </a:r>
          </a:p>
          <a:p>
            <a:pPr lvl="1"/>
            <a:r>
              <a:rPr lang="en-US" sz="1800" dirty="0" smtClean="0"/>
              <a:t>Online Physician Rating &amp; Reputation Management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9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474" y="1"/>
            <a:ext cx="2852902" cy="5334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831" y="0"/>
            <a:ext cx="4265785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0" t="15556" r="10875" b="2222"/>
          <a:stretch/>
        </p:blipFill>
        <p:spPr>
          <a:xfrm>
            <a:off x="6705600" y="2118899"/>
            <a:ext cx="2371557" cy="474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61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166" y="37816"/>
            <a:ext cx="3328033" cy="68282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193" y="4011"/>
            <a:ext cx="446836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22" y="-152400"/>
            <a:ext cx="4993424" cy="68580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188" y="37816"/>
            <a:ext cx="4492812" cy="6862772"/>
          </a:xfrm>
        </p:spPr>
      </p:pic>
    </p:spTree>
    <p:extLst>
      <p:ext uri="{BB962C8B-B14F-4D97-AF65-F5344CB8AC3E}">
        <p14:creationId xmlns:p14="http://schemas.microsoft.com/office/powerpoint/2010/main" val="201356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956" y="0"/>
            <a:ext cx="4324350" cy="6848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576" y="27321"/>
            <a:ext cx="5312285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6" t="19895" r="6541"/>
          <a:stretch/>
        </p:blipFill>
        <p:spPr>
          <a:xfrm>
            <a:off x="4267200" y="174553"/>
            <a:ext cx="4664425" cy="6500925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17" r="7643"/>
          <a:stretch/>
        </p:blipFill>
        <p:spPr>
          <a:xfrm>
            <a:off x="-92461" y="176394"/>
            <a:ext cx="4492536" cy="6798936"/>
          </a:xfrm>
        </p:spPr>
      </p:pic>
    </p:spTree>
    <p:extLst>
      <p:ext uri="{BB962C8B-B14F-4D97-AF65-F5344CB8AC3E}">
        <p14:creationId xmlns:p14="http://schemas.microsoft.com/office/powerpoint/2010/main" val="1387655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275" y="126472"/>
            <a:ext cx="4276725" cy="673152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26472"/>
            <a:ext cx="5943600" cy="668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81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5"/>
          <a:stretch/>
        </p:blipFill>
        <p:spPr>
          <a:xfrm>
            <a:off x="4461609" y="76200"/>
            <a:ext cx="4682391" cy="6809874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" y="76201"/>
            <a:ext cx="4554940" cy="6781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449601">
            <a:off x="3142280" y="34641"/>
            <a:ext cx="6445842" cy="58819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275807">
            <a:off x="-865367" y="303419"/>
            <a:ext cx="5413639" cy="571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01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Reduction Techniques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257800" cy="4525963"/>
          </a:xfrm>
        </p:spPr>
        <p:txBody>
          <a:bodyPr/>
          <a:lstStyle/>
          <a:p>
            <a:r>
              <a:rPr lang="en-US" dirty="0" smtClean="0"/>
              <a:t>Sedation</a:t>
            </a:r>
          </a:p>
          <a:p>
            <a:r>
              <a:rPr lang="en-US" dirty="0" smtClean="0"/>
              <a:t>Hematoma block</a:t>
            </a:r>
          </a:p>
          <a:p>
            <a:pPr lvl="1"/>
            <a:r>
              <a:rPr lang="en-US" dirty="0" smtClean="0"/>
              <a:t>10cc of 1% lidocaine</a:t>
            </a:r>
          </a:p>
          <a:p>
            <a:pPr lvl="1"/>
            <a:r>
              <a:rPr lang="en-US" dirty="0" smtClean="0"/>
              <a:t>Inject at fracture site, will see flash of blood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0" y="4027714"/>
            <a:ext cx="4572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0" y="1371600"/>
            <a:ext cx="295275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540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Reduction Techniques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4038600" cy="5236029"/>
          </a:xfrm>
        </p:spPr>
        <p:txBody>
          <a:bodyPr/>
          <a:lstStyle/>
          <a:p>
            <a:r>
              <a:rPr lang="en-US" dirty="0" smtClean="0"/>
              <a:t>You will need:</a:t>
            </a:r>
          </a:p>
          <a:p>
            <a:pPr lvl="1"/>
            <a:r>
              <a:rPr lang="en-US" dirty="0" smtClean="0"/>
              <a:t>IV pole, finger traps</a:t>
            </a:r>
          </a:p>
          <a:p>
            <a:pPr lvl="1"/>
            <a:r>
              <a:rPr lang="en-US" dirty="0" smtClean="0"/>
              <a:t>Weights</a:t>
            </a:r>
          </a:p>
          <a:p>
            <a:pPr lvl="1"/>
            <a:r>
              <a:rPr lang="en-US" dirty="0" smtClean="0"/>
              <a:t>Splint materials</a:t>
            </a:r>
          </a:p>
          <a:p>
            <a:pPr lvl="1"/>
            <a:r>
              <a:rPr lang="en-US" dirty="0" smtClean="0"/>
              <a:t>Mini C-arm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513114"/>
            <a:ext cx="3807427" cy="5083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787" y="1389311"/>
            <a:ext cx="8074627" cy="533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08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preferred position:</a:t>
            </a:r>
            <a:br>
              <a:rPr lang="en-US" dirty="0" smtClean="0"/>
            </a:br>
            <a:r>
              <a:rPr lang="en-US" dirty="0" smtClean="0"/>
              <a:t>(sit on the patient’s arm)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79017" y="2446233"/>
            <a:ext cx="4743868" cy="3557901"/>
          </a:xfrm>
        </p:spPr>
      </p:pic>
      <p:sp>
        <p:nvSpPr>
          <p:cNvPr id="3" name="TextBox 2"/>
          <p:cNvSpPr txBox="1"/>
          <p:nvPr/>
        </p:nvSpPr>
        <p:spPr>
          <a:xfrm>
            <a:off x="484711" y="3505200"/>
            <a:ext cx="39348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*Tip: Instructions on my website at www.ebhmc.com/tips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1396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Reduction Techniques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 reduce:</a:t>
            </a:r>
          </a:p>
          <a:p>
            <a:pPr lvl="1"/>
            <a:r>
              <a:rPr lang="en-US" dirty="0" smtClean="0"/>
              <a:t>Traction</a:t>
            </a:r>
          </a:p>
          <a:p>
            <a:pPr lvl="1"/>
            <a:r>
              <a:rPr lang="en-US" dirty="0" smtClean="0"/>
              <a:t>Re-create deformity</a:t>
            </a:r>
          </a:p>
          <a:p>
            <a:pPr lvl="1"/>
            <a:r>
              <a:rPr lang="en-US" dirty="0" smtClean="0"/>
              <a:t>Push fragment</a:t>
            </a:r>
          </a:p>
          <a:p>
            <a:pPr lvl="1"/>
            <a:r>
              <a:rPr lang="en-US" dirty="0" smtClean="0"/>
              <a:t>Mold your splint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4648200"/>
            <a:ext cx="8317907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3400" y="1600200"/>
            <a:ext cx="4114800" cy="230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38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41yoF s/p MVC</a:t>
            </a:r>
            <a:endParaRPr lang="en-US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445" t="33149" r="8889" b="5287"/>
          <a:stretch/>
        </p:blipFill>
        <p:spPr bwMode="auto">
          <a:xfrm>
            <a:off x="484710" y="1163521"/>
            <a:ext cx="4087290" cy="5313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558" t="27970" r="6977" b="11429"/>
          <a:stretch/>
        </p:blipFill>
        <p:spPr bwMode="auto">
          <a:xfrm>
            <a:off x="4988370" y="1163521"/>
            <a:ext cx="3542319" cy="5313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955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966" y="411263"/>
            <a:ext cx="4433823" cy="5765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5836" y="411263"/>
            <a:ext cx="4174367" cy="5765700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603" y="184339"/>
            <a:ext cx="7887503" cy="639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66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Perilunate Dislocations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High energy injuries</a:t>
            </a:r>
          </a:p>
          <a:p>
            <a:r>
              <a:rPr lang="en-US" dirty="0" smtClean="0"/>
              <a:t>Commonly missed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3015343"/>
            <a:ext cx="2743200" cy="3613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3042557"/>
            <a:ext cx="3483474" cy="3581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97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6" r="10811" b="20489"/>
          <a:stretch/>
        </p:blipFill>
        <p:spPr>
          <a:xfrm>
            <a:off x="685800" y="12679"/>
            <a:ext cx="7467600" cy="6865374"/>
          </a:xfrm>
        </p:spPr>
      </p:pic>
    </p:spTree>
    <p:extLst>
      <p:ext uri="{BB962C8B-B14F-4D97-AF65-F5344CB8AC3E}">
        <p14:creationId xmlns:p14="http://schemas.microsoft.com/office/powerpoint/2010/main" val="40037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17" b="8268"/>
          <a:stretch/>
        </p:blipFill>
        <p:spPr>
          <a:xfrm>
            <a:off x="228600" y="170637"/>
            <a:ext cx="8679343" cy="6687363"/>
          </a:xfrm>
        </p:spPr>
      </p:pic>
    </p:spTree>
    <p:extLst>
      <p:ext uri="{BB962C8B-B14F-4D97-AF65-F5344CB8AC3E}">
        <p14:creationId xmlns:p14="http://schemas.microsoft.com/office/powerpoint/2010/main" val="13335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Scaphoid Fractures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04800" y="2060576"/>
            <a:ext cx="4876800" cy="41957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Mechanism: fall on outstretched arm</a:t>
            </a:r>
          </a:p>
          <a:p>
            <a:r>
              <a:rPr lang="en-US" sz="2400" dirty="0" smtClean="0"/>
              <a:t>Not always seen on initial XR</a:t>
            </a:r>
          </a:p>
          <a:p>
            <a:r>
              <a:rPr lang="en-US" sz="2400" dirty="0" smtClean="0"/>
              <a:t>Thumb </a:t>
            </a:r>
            <a:r>
              <a:rPr lang="en-US" sz="2400" dirty="0" err="1" smtClean="0"/>
              <a:t>spica</a:t>
            </a:r>
            <a:r>
              <a:rPr lang="en-US" sz="2400" dirty="0" smtClean="0"/>
              <a:t> splint if low suspicion and follow-up with hand</a:t>
            </a:r>
            <a:endParaRPr lang="en-US" sz="2400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600" y="1600200"/>
            <a:ext cx="3348037" cy="4460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652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Metacarpal Fractures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Common in men age 10-29</a:t>
            </a:r>
          </a:p>
          <a:p>
            <a:r>
              <a:rPr lang="en-US" dirty="0" smtClean="0"/>
              <a:t>Fracture patterns:</a:t>
            </a:r>
          </a:p>
          <a:p>
            <a:pPr lvl="1"/>
            <a:r>
              <a:rPr lang="en-US" dirty="0" smtClean="0"/>
              <a:t>Head</a:t>
            </a:r>
          </a:p>
          <a:p>
            <a:pPr lvl="1"/>
            <a:r>
              <a:rPr lang="en-US" dirty="0" smtClean="0"/>
              <a:t>Neck</a:t>
            </a:r>
          </a:p>
          <a:p>
            <a:pPr lvl="1"/>
            <a:r>
              <a:rPr lang="en-US" dirty="0" smtClean="0"/>
              <a:t>Shaft</a:t>
            </a:r>
          </a:p>
          <a:p>
            <a:r>
              <a:rPr lang="en-US" dirty="0" smtClean="0"/>
              <a:t>Acceptable deformity</a:t>
            </a:r>
          </a:p>
          <a:p>
            <a:r>
              <a:rPr lang="en-US" dirty="0" smtClean="0"/>
              <a:t>* Check for ROTATION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1257728"/>
            <a:ext cx="2285999" cy="1714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5265" y="3243943"/>
            <a:ext cx="2294334" cy="172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1000" y="5130690"/>
            <a:ext cx="8430644" cy="1491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572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38701"/>
            <a:ext cx="9195600" cy="6896700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34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020" y="0"/>
            <a:ext cx="914399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51600" y="0"/>
            <a:ext cx="9195600" cy="689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03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Boxer’s fracture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metacarpal neck fracture</a:t>
            </a:r>
          </a:p>
          <a:p>
            <a:r>
              <a:rPr lang="en-US" dirty="0" smtClean="0"/>
              <a:t>Usually from punching something/someone</a:t>
            </a:r>
            <a:endParaRPr lang="en-US" dirty="0"/>
          </a:p>
          <a:p>
            <a:r>
              <a:rPr lang="en-US" dirty="0" smtClean="0"/>
              <a:t>Look for “Fight </a:t>
            </a:r>
            <a:r>
              <a:rPr lang="en-US" dirty="0"/>
              <a:t>bite”</a:t>
            </a:r>
          </a:p>
          <a:p>
            <a:pPr lvl="1"/>
            <a:r>
              <a:rPr lang="en-US" i="1" dirty="0" err="1"/>
              <a:t>Eikinella</a:t>
            </a:r>
            <a:r>
              <a:rPr lang="en-US" i="1" dirty="0"/>
              <a:t> </a:t>
            </a:r>
            <a:r>
              <a:rPr lang="en-US" i="1" dirty="0" err="1"/>
              <a:t>corrodens</a:t>
            </a:r>
            <a:endParaRPr lang="en-US" i="1" dirty="0"/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7774" y="3048000"/>
            <a:ext cx="4407625" cy="3502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4119934"/>
            <a:ext cx="2995579" cy="2237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370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Reduction Techniques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Jahss</a:t>
            </a:r>
            <a:r>
              <a:rPr lang="en-US" dirty="0" smtClean="0"/>
              <a:t> technique: 90° MCP flexion, dorsal pressure through proximal phalanx while stabilizing metacarpal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3265713"/>
            <a:ext cx="5867400" cy="319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47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0056"/>
            <a:ext cx="5181600" cy="679601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226" y="90056"/>
            <a:ext cx="44637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66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942" y="1825625"/>
            <a:ext cx="3698093" cy="4752181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185634" y="1827272"/>
            <a:ext cx="4329716" cy="1017431"/>
          </a:xfrm>
        </p:spPr>
        <p:txBody>
          <a:bodyPr>
            <a:normAutofit fontScale="92500"/>
          </a:bodyPr>
          <a:lstStyle/>
          <a:p>
            <a:pPr marL="0" indent="0" algn="r">
              <a:buNone/>
            </a:pPr>
            <a:r>
              <a:rPr lang="en-US" sz="4000" dirty="0" smtClean="0"/>
              <a:t>www.EBHMC.com</a:t>
            </a:r>
            <a:endParaRPr lang="en-US" sz="4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93" y="442119"/>
            <a:ext cx="6591300" cy="1171575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6504" y="2844703"/>
            <a:ext cx="4327445" cy="3733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5-Point Star 9"/>
          <p:cNvSpPr/>
          <p:nvPr/>
        </p:nvSpPr>
        <p:spPr>
          <a:xfrm>
            <a:off x="7791718" y="4711254"/>
            <a:ext cx="270457" cy="259991"/>
          </a:xfrm>
          <a:prstGeom prst="star5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1" name="5-Point Star 10"/>
          <p:cNvSpPr/>
          <p:nvPr/>
        </p:nvSpPr>
        <p:spPr>
          <a:xfrm>
            <a:off x="5677436" y="4071719"/>
            <a:ext cx="270457" cy="259991"/>
          </a:xfrm>
          <a:prstGeom prst="star5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7161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53"/>
            <a:ext cx="508518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6"/>
          <a:stretch/>
        </p:blipFill>
        <p:spPr>
          <a:xfrm>
            <a:off x="5486400" y="0"/>
            <a:ext cx="43776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2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 Joint Dislocations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1828800"/>
            <a:ext cx="4038600" cy="3215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57200" y="1524000"/>
            <a:ext cx="4038600" cy="4525963"/>
          </a:xfrm>
        </p:spPr>
        <p:txBody>
          <a:bodyPr/>
          <a:lstStyle/>
          <a:p>
            <a:r>
              <a:rPr lang="en-US" dirty="0" smtClean="0"/>
              <a:t>Dorsal more common</a:t>
            </a:r>
          </a:p>
          <a:p>
            <a:r>
              <a:rPr lang="en-US" dirty="0" smtClean="0"/>
              <a:t>Simple dorsal dislocation: reduce, buddy tape</a:t>
            </a:r>
          </a:p>
          <a:p>
            <a:r>
              <a:rPr lang="en-US" dirty="0" smtClean="0"/>
              <a:t>Fracture-dislocation</a:t>
            </a:r>
          </a:p>
          <a:p>
            <a:pPr lvl="1"/>
            <a:r>
              <a:rPr lang="en-US" dirty="0" smtClean="0"/>
              <a:t>Splint in stable position</a:t>
            </a:r>
          </a:p>
          <a:p>
            <a:r>
              <a:rPr lang="en-US" dirty="0" smtClean="0"/>
              <a:t>Volar dislocation:</a:t>
            </a:r>
          </a:p>
          <a:p>
            <a:pPr lvl="1"/>
            <a:r>
              <a:rPr lang="en-US" dirty="0" smtClean="0"/>
              <a:t>Open reduction required in most cases </a:t>
            </a:r>
          </a:p>
        </p:txBody>
      </p:sp>
    </p:spTree>
    <p:extLst>
      <p:ext uri="{BB962C8B-B14F-4D97-AF65-F5344CB8AC3E}">
        <p14:creationId xmlns:p14="http://schemas.microsoft.com/office/powerpoint/2010/main" val="339411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Reduction Techniques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678" y="1371600"/>
            <a:ext cx="6711654" cy="4195481"/>
          </a:xfrm>
        </p:spPr>
        <p:txBody>
          <a:bodyPr/>
          <a:lstStyle/>
          <a:p>
            <a:r>
              <a:rPr lang="en-US" dirty="0" smtClean="0"/>
              <a:t>Digital block: </a:t>
            </a:r>
          </a:p>
          <a:p>
            <a:pPr lvl="1"/>
            <a:r>
              <a:rPr lang="en-US" dirty="0" smtClean="0"/>
              <a:t>5cc 1% lidocaine</a:t>
            </a:r>
          </a:p>
          <a:p>
            <a:pPr lvl="1"/>
            <a:r>
              <a:rPr lang="en-US" dirty="0" smtClean="0"/>
              <a:t>Volar at the digital crease – right in the middle</a:t>
            </a:r>
          </a:p>
          <a:p>
            <a:pPr lvl="1"/>
            <a:r>
              <a:rPr lang="en-US" dirty="0" smtClean="0"/>
              <a:t>One shot – works every time.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9822" y="2772131"/>
            <a:ext cx="4400167" cy="40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87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Reduction Techniques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710" y="1524000"/>
            <a:ext cx="6711654" cy="4195481"/>
          </a:xfrm>
        </p:spPr>
        <p:txBody>
          <a:bodyPr/>
          <a:lstStyle/>
          <a:p>
            <a:r>
              <a:rPr lang="en-US" dirty="0" smtClean="0"/>
              <a:t>Re-create deformity, traction</a:t>
            </a:r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29000" y="2590800"/>
            <a:ext cx="5105400" cy="4153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992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Fingertip Injuries</a:t>
            </a:r>
            <a:endParaRPr lang="en-US" dirty="0"/>
          </a:p>
        </p:txBody>
      </p:sp>
      <p:pic>
        <p:nvPicPr>
          <p:cNvPr id="5122" name="Picture 2" descr="C:\Users\kelizabe\Dropbox\Camera Uploads\2014-01-21 05.18.0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1537607"/>
            <a:ext cx="360045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kelizabe\Dropbox\Camera Uploads\2014-07-21 21.21.5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1537607"/>
            <a:ext cx="35718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775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514"/>
            <a:ext cx="3823905" cy="678743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66490"/>
            <a:ext cx="3819525" cy="677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07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55055" y="1175689"/>
            <a:ext cx="6040439" cy="453032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329" y="365073"/>
            <a:ext cx="457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13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Subungual</a:t>
            </a:r>
            <a:r>
              <a:rPr lang="en-US" dirty="0" smtClean="0"/>
              <a:t> Hematoma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25234" y="1600200"/>
            <a:ext cx="40333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If &lt;50% surface, incise and drain with cautery or 18G</a:t>
            </a:r>
          </a:p>
          <a:p>
            <a:pPr marL="457200" indent="-457200" algn="l">
              <a:buFont typeface="Arial"/>
              <a:buChar char="•"/>
            </a:pPr>
            <a:endParaRPr lang="en-US" sz="2800" dirty="0">
              <a:solidFill>
                <a:schemeClr val="tx1"/>
              </a:solidFill>
            </a:endParaRPr>
          </a:p>
          <a:p>
            <a:pPr marL="457200" indent="-457200" algn="l">
              <a:buFont typeface="Arial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If &gt;50%, remove nail plate and repair nail bed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6263" y="1600200"/>
            <a:ext cx="3850537" cy="433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91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/>
              <a:t>Nail Bed Laceration</a:t>
            </a:r>
            <a:endParaRPr lang="en-US" sz="48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25234" y="1600200"/>
            <a:ext cx="3553679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Obtain </a:t>
            </a:r>
            <a:r>
              <a:rPr lang="en-US" sz="2800" dirty="0" err="1" smtClean="0">
                <a:solidFill>
                  <a:schemeClr val="tx1"/>
                </a:solidFill>
              </a:rPr>
              <a:t>Xray</a:t>
            </a:r>
            <a:r>
              <a:rPr lang="en-US" sz="2800" dirty="0" smtClean="0">
                <a:solidFill>
                  <a:schemeClr val="tx1"/>
                </a:solidFill>
              </a:rPr>
              <a:t>  - foreign body and fracture</a:t>
            </a:r>
          </a:p>
          <a:p>
            <a:pPr marL="457200" indent="-457200" algn="l">
              <a:buFont typeface="Arial"/>
              <a:buChar char="•"/>
            </a:pPr>
            <a:endParaRPr lang="en-US" sz="2800" dirty="0" smtClean="0">
              <a:solidFill>
                <a:schemeClr val="tx1"/>
              </a:solidFill>
            </a:endParaRPr>
          </a:p>
          <a:p>
            <a:pPr marL="457200" indent="-457200" algn="l">
              <a:buFont typeface="Arial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Antibiotics if fracture (open)</a:t>
            </a:r>
          </a:p>
          <a:p>
            <a:pPr marL="457200" indent="-457200" algn="l">
              <a:buFont typeface="Arial"/>
              <a:buChar char="•"/>
            </a:pPr>
            <a:endParaRPr lang="en-US" sz="2000" dirty="0" smtClean="0">
              <a:solidFill>
                <a:schemeClr val="bg1"/>
              </a:solidFill>
              <a:latin typeface="Times New Roman" charset="0"/>
            </a:endParaRPr>
          </a:p>
          <a:p>
            <a:pPr marL="457200" indent="-457200" algn="l">
              <a:buFont typeface="Arial"/>
              <a:buChar char="•"/>
            </a:pPr>
            <a:endParaRPr lang="en-US" dirty="0">
              <a:solidFill>
                <a:schemeClr val="bg1"/>
              </a:solidFill>
              <a:latin typeface="Times New Roman" charset="0"/>
            </a:endParaRPr>
          </a:p>
        </p:txBody>
      </p:sp>
      <p:pic>
        <p:nvPicPr>
          <p:cNvPr id="3" name="Picture 2" descr="IMG_20151105_172236114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164133" y="1514981"/>
            <a:ext cx="4394149" cy="456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20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4" r="19123"/>
          <a:stretch/>
        </p:blipFill>
        <p:spPr>
          <a:xfrm rot="5400000">
            <a:off x="1318070" y="-604759"/>
            <a:ext cx="6410482" cy="8077201"/>
          </a:xfrm>
        </p:spPr>
      </p:pic>
    </p:spTree>
    <p:extLst>
      <p:ext uri="{BB962C8B-B14F-4D97-AF65-F5344CB8AC3E}">
        <p14:creationId xmlns:p14="http://schemas.microsoft.com/office/powerpoint/2010/main" val="286610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Cell: 858-337-7149</a:t>
            </a:r>
            <a:br>
              <a:rPr lang="en-US" dirty="0" smtClean="0"/>
            </a:br>
            <a:r>
              <a:rPr lang="en-US" dirty="0" smtClean="0"/>
              <a:t>www.ebhmc.com/referral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2064957"/>
            <a:ext cx="5936356" cy="50945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332" y="1897982"/>
            <a:ext cx="7724775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67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6817" y="4273893"/>
            <a:ext cx="8822724" cy="1555407"/>
          </a:xfrm>
        </p:spPr>
        <p:txBody>
          <a:bodyPr>
            <a:normAutofit fontScale="92500"/>
          </a:bodyPr>
          <a:lstStyle/>
          <a:p>
            <a:r>
              <a:rPr lang="en-US" altLang="en-US" dirty="0"/>
              <a:t>The nail </a:t>
            </a:r>
            <a:r>
              <a:rPr lang="en-US" altLang="en-US" dirty="0" smtClean="0"/>
              <a:t>complex</a:t>
            </a:r>
            <a:r>
              <a:rPr lang="en-US" altLang="en-US" dirty="0"/>
              <a:t> </a:t>
            </a:r>
            <a:r>
              <a:rPr lang="en-US" altLang="en-US" dirty="0" smtClean="0"/>
              <a:t>(</a:t>
            </a:r>
            <a:r>
              <a:rPr lang="en-US" altLang="en-US" dirty="0" err="1" smtClean="0"/>
              <a:t>perionychium</a:t>
            </a:r>
            <a:r>
              <a:rPr lang="en-US" altLang="en-US" dirty="0" smtClean="0"/>
              <a:t>) </a:t>
            </a:r>
            <a:r>
              <a:rPr lang="en-US" altLang="en-US" dirty="0"/>
              <a:t>includes the nail plate, the nail bed, and the surrounding skin on the dorsum of the fingertip (</a:t>
            </a:r>
            <a:r>
              <a:rPr lang="en-US" altLang="en-US" dirty="0" err="1"/>
              <a:t>paronychium</a:t>
            </a:r>
            <a:r>
              <a:rPr lang="en-US" altLang="en-US" dirty="0" smtClean="0"/>
              <a:t>)</a:t>
            </a:r>
          </a:p>
          <a:p>
            <a:r>
              <a:rPr lang="en-US" altLang="en-US" dirty="0" smtClean="0"/>
              <a:t>The </a:t>
            </a:r>
            <a:r>
              <a:rPr lang="en-US" altLang="en-US" dirty="0"/>
              <a:t>distal margin of the nail wall, which adheres to the nail plate, is called the </a:t>
            </a:r>
            <a:r>
              <a:rPr lang="en-US" altLang="en-US" dirty="0" err="1"/>
              <a:t>eponychium</a:t>
            </a:r>
            <a:endParaRPr lang="en-US" altLang="en-US" dirty="0"/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1485900" y="857251"/>
            <a:ext cx="6316266" cy="531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9056" tIns="34529" rIns="69056" bIns="34529" anchor="b"/>
          <a:lstStyle>
            <a:lvl1pPr>
              <a:lnSpc>
                <a:spcPct val="85000"/>
              </a:lnSpc>
              <a:defRPr kumimoji="1" sz="4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>
              <a:lnSpc>
                <a:spcPct val="85000"/>
              </a:lnSpc>
              <a:defRPr kumimoji="1" sz="4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>
              <a:lnSpc>
                <a:spcPct val="85000"/>
              </a:lnSpc>
              <a:defRPr kumimoji="1" sz="4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>
              <a:lnSpc>
                <a:spcPct val="85000"/>
              </a:lnSpc>
              <a:defRPr kumimoji="1" sz="4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>
              <a:lnSpc>
                <a:spcPct val="85000"/>
              </a:lnSpc>
              <a:defRPr kumimoji="1" sz="4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4572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9144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1371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18288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en-US" altLang="en-US" sz="3000"/>
              <a:t>ANATOMY OF THE FINGERTIP</a:t>
            </a:r>
          </a:p>
        </p:txBody>
      </p:sp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1657350" y="3886200"/>
            <a:ext cx="6115050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9056" tIns="34529" rIns="69056" bIns="34529"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kumimoji="1"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5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724" y="1344595"/>
            <a:ext cx="5316302" cy="28626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584" y="1344594"/>
            <a:ext cx="2776141" cy="28626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07723" y="2302991"/>
            <a:ext cx="1348446" cy="30008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350" dirty="0" err="1">
                <a:solidFill>
                  <a:schemeClr val="bg1"/>
                </a:solidFill>
              </a:rPr>
              <a:t>Hyponychium</a:t>
            </a:r>
            <a:endParaRPr lang="en-US" sz="1350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7"/>
          <p:cNvCxnSpPr>
            <a:stCxn id="6" idx="1"/>
          </p:cNvCxnSpPr>
          <p:nvPr/>
        </p:nvCxnSpPr>
        <p:spPr>
          <a:xfrm flipH="1" flipV="1">
            <a:off x="1791730" y="1777831"/>
            <a:ext cx="1315993" cy="67520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244092" y="2441491"/>
            <a:ext cx="284660" cy="26309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959942" y="1482233"/>
            <a:ext cx="1229824" cy="30008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350" dirty="0" err="1">
                <a:solidFill>
                  <a:schemeClr val="bg1"/>
                </a:solidFill>
              </a:rPr>
              <a:t>Eponychium</a:t>
            </a:r>
            <a:endParaRPr lang="en-US" sz="1350" dirty="0">
              <a:solidFill>
                <a:schemeClr val="bg1"/>
              </a:solidFill>
            </a:endParaRPr>
          </a:p>
        </p:txBody>
      </p:sp>
      <p:cxnSp>
        <p:nvCxnSpPr>
          <p:cNvPr id="20" name="Straight Arrow Connector 19"/>
          <p:cNvCxnSpPr>
            <a:stCxn id="19" idx="1"/>
          </p:cNvCxnSpPr>
          <p:nvPr/>
        </p:nvCxnSpPr>
        <p:spPr>
          <a:xfrm flipH="1">
            <a:off x="6099042" y="1632274"/>
            <a:ext cx="860900" cy="60011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282909" y="1598614"/>
            <a:ext cx="1284326" cy="30008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350" dirty="0" err="1">
                <a:solidFill>
                  <a:schemeClr val="bg1"/>
                </a:solidFill>
              </a:rPr>
              <a:t>Peronychium</a:t>
            </a:r>
            <a:endParaRPr 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89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702791" y="857251"/>
            <a:ext cx="7886700" cy="543698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ANATOMY OF THE FINGERTIP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5925" y="4292428"/>
            <a:ext cx="8699156" cy="1624913"/>
          </a:xfrm>
        </p:spPr>
        <p:txBody>
          <a:bodyPr>
            <a:normAutofit fontScale="85000" lnSpcReduction="10000"/>
          </a:bodyPr>
          <a:lstStyle/>
          <a:p>
            <a:r>
              <a:rPr lang="en-US" altLang="en-US" sz="1500" dirty="0"/>
              <a:t>The nail bed is adherent to the very thin periosteum over the distal two thirds of the distal phalanx and consists of the sterile and germinal matrices</a:t>
            </a:r>
          </a:p>
          <a:p>
            <a:r>
              <a:rPr lang="en-US" altLang="en-US" sz="1500" dirty="0"/>
              <a:t>The germinal matrix is located proximally and forms the ventral floor of the nail </a:t>
            </a:r>
            <a:r>
              <a:rPr lang="en-US" altLang="en-US" sz="1500" dirty="0"/>
              <a:t>fold – this is responsible for nail growth</a:t>
            </a:r>
            <a:endParaRPr lang="en-US" altLang="en-US" sz="1500" dirty="0"/>
          </a:p>
          <a:p>
            <a:r>
              <a:rPr lang="en-US" altLang="en-US" sz="1500" dirty="0"/>
              <a:t>The </a:t>
            </a:r>
            <a:r>
              <a:rPr lang="en-US" altLang="en-US" sz="1500" dirty="0" err="1"/>
              <a:t>lunula</a:t>
            </a:r>
            <a:r>
              <a:rPr lang="en-US" altLang="en-US" sz="1500" dirty="0"/>
              <a:t> is the distal margin of the germinal matrix</a:t>
            </a:r>
          </a:p>
          <a:p>
            <a:r>
              <a:rPr lang="en-US" altLang="en-US" sz="1500" dirty="0"/>
              <a:t>The sterile matrix is the portion of the nail bed distal to the </a:t>
            </a:r>
            <a:r>
              <a:rPr lang="en-US" altLang="en-US" sz="1500" dirty="0" err="1"/>
              <a:t>lunula</a:t>
            </a:r>
            <a:r>
              <a:rPr lang="en-US" altLang="en-US" sz="1500" dirty="0"/>
              <a:t> and is adherent to the nail plate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724" y="1344595"/>
            <a:ext cx="5316302" cy="28626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584" y="1344594"/>
            <a:ext cx="2776141" cy="28626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1292" y="2302991"/>
            <a:ext cx="1012799" cy="30008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Nail bed</a:t>
            </a:r>
            <a:endParaRPr lang="en-US" sz="1350" dirty="0">
              <a:solidFill>
                <a:schemeClr val="bg1"/>
              </a:solidFill>
            </a:endParaRPr>
          </a:p>
        </p:txBody>
      </p:sp>
      <p:cxnSp>
        <p:nvCxnSpPr>
          <p:cNvPr id="7" name="Straight Arrow Connector 6"/>
          <p:cNvCxnSpPr>
            <a:stCxn id="6" idx="3"/>
          </p:cNvCxnSpPr>
          <p:nvPr/>
        </p:nvCxnSpPr>
        <p:spPr>
          <a:xfrm flipV="1">
            <a:off x="4244091" y="2420380"/>
            <a:ext cx="1081672" cy="3265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700849" y="1450375"/>
            <a:ext cx="2242751" cy="76740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TextBox 12"/>
          <p:cNvSpPr txBox="1"/>
          <p:nvPr/>
        </p:nvSpPr>
        <p:spPr>
          <a:xfrm>
            <a:off x="4646141" y="1394023"/>
            <a:ext cx="1012799" cy="5078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Sterile Matrix</a:t>
            </a:r>
            <a:endParaRPr lang="en-US" sz="1350" dirty="0">
              <a:solidFill>
                <a:schemeClr val="bg1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174677" y="1811850"/>
            <a:ext cx="151085" cy="56119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476913" y="1394023"/>
            <a:ext cx="1012799" cy="5078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Germinal Matrix</a:t>
            </a:r>
            <a:endParaRPr lang="en-US" sz="1350" dirty="0">
              <a:solidFill>
                <a:schemeClr val="bg1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6005450" y="1811849"/>
            <a:ext cx="89301" cy="608531"/>
          </a:xfrm>
          <a:prstGeom prst="straightConnector1">
            <a:avLst/>
          </a:prstGeom>
          <a:ln w="76200">
            <a:solidFill>
              <a:srgbClr val="BB43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825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EVALUATION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840" y="2125266"/>
            <a:ext cx="8196712" cy="3507871"/>
          </a:xfrm>
        </p:spPr>
        <p:txBody>
          <a:bodyPr/>
          <a:lstStyle/>
          <a:p>
            <a:r>
              <a:rPr lang="en-US" altLang="en-US" dirty="0"/>
              <a:t>History and mechanism of the injury</a:t>
            </a:r>
          </a:p>
          <a:p>
            <a:r>
              <a:rPr lang="en-US" altLang="en-US" dirty="0"/>
              <a:t>Patient factors: age, gender, handedness, occupation, and history of previous hand injuries</a:t>
            </a:r>
          </a:p>
          <a:p>
            <a:r>
              <a:rPr lang="en-US" altLang="en-US" dirty="0"/>
              <a:t>Function of flexor and extensor tendons</a:t>
            </a:r>
          </a:p>
          <a:p>
            <a:r>
              <a:rPr lang="en-US" altLang="en-US" dirty="0"/>
              <a:t>Radiographs</a:t>
            </a:r>
          </a:p>
          <a:p>
            <a:r>
              <a:rPr lang="en-US" altLang="en-US" dirty="0"/>
              <a:t>IV antibiotics and tetanus prophylaxis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1583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EVALUATION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272" y="2125266"/>
            <a:ext cx="8561237" cy="3606725"/>
          </a:xfrm>
        </p:spPr>
        <p:txBody>
          <a:bodyPr>
            <a:normAutofit fontScale="85000" lnSpcReduction="20000"/>
          </a:bodyPr>
          <a:lstStyle/>
          <a:p>
            <a:r>
              <a:rPr lang="en-US" altLang="en-US" dirty="0"/>
              <a:t>Anesthesia is best obtained via a digital nerve block</a:t>
            </a:r>
          </a:p>
          <a:p>
            <a:r>
              <a:rPr lang="en-US" altLang="en-US" dirty="0"/>
              <a:t>A bloodless field is </a:t>
            </a:r>
            <a:r>
              <a:rPr lang="en-US" altLang="en-US" dirty="0" smtClean="0"/>
              <a:t>essential:</a:t>
            </a:r>
          </a:p>
          <a:p>
            <a:pPr lvl="1"/>
            <a:r>
              <a:rPr lang="en-US" altLang="en-US" dirty="0" smtClean="0"/>
              <a:t>Penrose drain tourniquet </a:t>
            </a:r>
          </a:p>
          <a:p>
            <a:pPr lvl="1"/>
            <a:r>
              <a:rPr lang="en-US" altLang="en-US" dirty="0" err="1" smtClean="0"/>
              <a:t>Tournicot</a:t>
            </a:r>
            <a:r>
              <a:rPr lang="en-US" altLang="en-US" dirty="0" smtClean="0"/>
              <a:t> (NEVER remove tag)</a:t>
            </a:r>
          </a:p>
          <a:p>
            <a:pPr lvl="1"/>
            <a:r>
              <a:rPr lang="en-US" altLang="en-US" dirty="0" smtClean="0"/>
              <a:t>Lidocaine with Epinephrine (SIMPLE)</a:t>
            </a:r>
          </a:p>
          <a:p>
            <a:pPr lvl="2"/>
            <a:r>
              <a:rPr lang="en-US" altLang="en-US" dirty="0" smtClean="0"/>
              <a:t>1% lido + 1:100,000 Epi</a:t>
            </a:r>
          </a:p>
          <a:p>
            <a:pPr lvl="2"/>
            <a:r>
              <a:rPr lang="en-US" altLang="en-US" dirty="0" smtClean="0"/>
              <a:t>2mL sufficient </a:t>
            </a:r>
            <a:endParaRPr lang="en-US" altLang="en-US" dirty="0"/>
          </a:p>
          <a:p>
            <a:pPr lvl="1"/>
            <a:endParaRPr lang="en-US" altLang="en-US" dirty="0"/>
          </a:p>
          <a:p>
            <a:r>
              <a:rPr lang="en-US" altLang="en-US" dirty="0"/>
              <a:t>It is important to know whether there is loss of skin pulp tissue and the amount of loss, is there bone exposed, and is there an injury to the nail bed</a:t>
            </a:r>
          </a:p>
          <a:p>
            <a:r>
              <a:rPr lang="en-US" altLang="en-US" dirty="0"/>
              <a:t>Treatment is </a:t>
            </a:r>
            <a:r>
              <a:rPr lang="en-US" altLang="en-US" dirty="0" err="1"/>
              <a:t>dependant</a:t>
            </a:r>
            <a:r>
              <a:rPr lang="en-US" altLang="en-US" dirty="0"/>
              <a:t> on the above information</a:t>
            </a:r>
          </a:p>
          <a:p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305" y="2252984"/>
            <a:ext cx="2721769" cy="204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09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919045"/>
            <a:ext cx="5348931" cy="503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56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EVALUATION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1531" y="2581018"/>
            <a:ext cx="4209021" cy="2769651"/>
          </a:xfrm>
        </p:spPr>
        <p:txBody>
          <a:bodyPr/>
          <a:lstStyle/>
          <a:p>
            <a:r>
              <a:rPr lang="en-US" altLang="en-US" dirty="0"/>
              <a:t>It is also important to determine the angle of amputation:</a:t>
            </a:r>
          </a:p>
          <a:p>
            <a:pPr lvl="1"/>
            <a:r>
              <a:rPr lang="en-US" altLang="en-US" dirty="0"/>
              <a:t>A,B : Volar oblique</a:t>
            </a:r>
          </a:p>
          <a:p>
            <a:pPr lvl="1"/>
            <a:r>
              <a:rPr lang="en-US" altLang="en-US" dirty="0"/>
              <a:t>C : Transverse</a:t>
            </a:r>
          </a:p>
          <a:p>
            <a:pPr lvl="1"/>
            <a:r>
              <a:rPr lang="en-US" altLang="en-US" dirty="0"/>
              <a:t>D : Dorsal oblique</a:t>
            </a:r>
          </a:p>
        </p:txBody>
      </p:sp>
      <p:graphicFrame>
        <p:nvGraphicFramePr>
          <p:cNvPr id="52228" name="Object 4"/>
          <p:cNvGraphicFramePr>
            <a:graphicFrameLocks noChangeAspect="1"/>
          </p:cNvGraphicFramePr>
          <p:nvPr>
            <p:extLst/>
          </p:nvPr>
        </p:nvGraphicFramePr>
        <p:xfrm>
          <a:off x="4326410" y="2125266"/>
          <a:ext cx="4514850" cy="2989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Photo Editor Photo" r:id="rId3" imgW="4229690" imgH="2800741" progId="MSPhotoEd.3">
                  <p:embed/>
                </p:oleObj>
              </mc:Choice>
              <mc:Fallback>
                <p:oleObj name="Photo Editor Photo" r:id="rId3" imgW="4229690" imgH="280074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26410" y="2125266"/>
                        <a:ext cx="4514850" cy="2989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5728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301196" y="1044597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SOFT-TISSUE LOSS 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WITHOUT </a:t>
            </a:r>
            <a:r>
              <a:rPr lang="en-US" altLang="en-US" dirty="0"/>
              <a:t>EXPOSED BONE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0277" y="3516947"/>
            <a:ext cx="8789900" cy="2218133"/>
          </a:xfrm>
        </p:spPr>
        <p:txBody>
          <a:bodyPr/>
          <a:lstStyle/>
          <a:p>
            <a:r>
              <a:rPr lang="en-US" altLang="en-US" dirty="0"/>
              <a:t>There are two treatment options for this injury:</a:t>
            </a:r>
          </a:p>
          <a:p>
            <a:pPr lvl="1"/>
            <a:r>
              <a:rPr lang="en-US" altLang="en-US" dirty="0"/>
              <a:t>Skin graft</a:t>
            </a:r>
          </a:p>
          <a:p>
            <a:pPr lvl="1"/>
            <a:r>
              <a:rPr lang="en-US" altLang="en-US" dirty="0"/>
              <a:t>Healing by secondary intention</a:t>
            </a:r>
          </a:p>
          <a:p>
            <a:r>
              <a:rPr lang="en-US" altLang="en-US" dirty="0" smtClean="0"/>
              <a:t>Smaller </a:t>
            </a:r>
            <a:r>
              <a:rPr lang="en-US" altLang="en-US" dirty="0"/>
              <a:t>wounds (&lt;1 cm</a:t>
            </a:r>
            <a:r>
              <a:rPr lang="en-US" altLang="en-US" baseline="30000" dirty="0"/>
              <a:t>2</a:t>
            </a:r>
            <a:r>
              <a:rPr lang="en-US" altLang="en-US" dirty="0"/>
              <a:t>) should be treated </a:t>
            </a:r>
            <a:r>
              <a:rPr lang="en-US" altLang="en-US" dirty="0" err="1" smtClean="0"/>
              <a:t>nonoperatively</a:t>
            </a:r>
            <a:endParaRPr lang="en-US" altLang="en-US" dirty="0"/>
          </a:p>
        </p:txBody>
      </p:sp>
      <p:pic>
        <p:nvPicPr>
          <p:cNvPr id="18434" name="Picture 2" descr="http://www.rcemlearning.co.uk/the-learning-zone/sites/enlightenme.org/files/learning-sessions/ls101/B_4_0_003_Soft_Tissue_Injuries_of_the_Hand/emd_16_015_28_01_e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" t="13561" b="9597"/>
          <a:stretch/>
        </p:blipFill>
        <p:spPr bwMode="auto">
          <a:xfrm>
            <a:off x="5492579" y="2038768"/>
            <a:ext cx="3497026" cy="152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504936" y="2069661"/>
            <a:ext cx="624016" cy="147817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19636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SOFT-TISSUE LOSS 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WITHOUT </a:t>
            </a:r>
            <a:r>
              <a:rPr lang="en-US" altLang="en-US" dirty="0"/>
              <a:t>EXPOSED BONE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742" y="3547840"/>
            <a:ext cx="9012258" cy="2983706"/>
          </a:xfrm>
        </p:spPr>
        <p:txBody>
          <a:bodyPr>
            <a:normAutofit lnSpcReduction="10000"/>
          </a:bodyPr>
          <a:lstStyle/>
          <a:p>
            <a:r>
              <a:rPr lang="en-US" altLang="en-US" dirty="0"/>
              <a:t>Treatment via open technique</a:t>
            </a:r>
          </a:p>
          <a:p>
            <a:pPr lvl="1"/>
            <a:r>
              <a:rPr lang="en-US" altLang="en-US" dirty="0"/>
              <a:t>Complete healing takes 3 - 5 weeks and occurs by wound contraction and </a:t>
            </a:r>
            <a:r>
              <a:rPr lang="en-US" altLang="en-US" dirty="0" smtClean="0"/>
              <a:t>epithelialization</a:t>
            </a:r>
          </a:p>
          <a:p>
            <a:pPr lvl="2"/>
            <a:r>
              <a:rPr lang="en-US" altLang="en-US" dirty="0" err="1" smtClean="0"/>
              <a:t>Xeroform</a:t>
            </a:r>
            <a:r>
              <a:rPr lang="en-US" altLang="en-US" dirty="0" smtClean="0"/>
              <a:t>/</a:t>
            </a:r>
            <a:r>
              <a:rPr lang="en-US" altLang="en-US" dirty="0" err="1" smtClean="0"/>
              <a:t>adaptec</a:t>
            </a:r>
            <a:endParaRPr lang="en-US" altLang="en-US" dirty="0" smtClean="0"/>
          </a:p>
          <a:p>
            <a:pPr lvl="2"/>
            <a:r>
              <a:rPr lang="en-US" altLang="en-US" dirty="0" smtClean="0"/>
              <a:t>Dressing changes starting on day 2</a:t>
            </a:r>
          </a:p>
          <a:p>
            <a:pPr lvl="2"/>
            <a:r>
              <a:rPr lang="en-US" altLang="en-US" dirty="0" smtClean="0"/>
              <a:t>Begin </a:t>
            </a:r>
            <a:r>
              <a:rPr lang="en-US" altLang="en-US" dirty="0"/>
              <a:t>soaking the finger in a warm </a:t>
            </a:r>
            <a:r>
              <a:rPr lang="en-US" altLang="en-US" dirty="0" smtClean="0"/>
              <a:t>solution </a:t>
            </a:r>
            <a:r>
              <a:rPr lang="en-US" altLang="en-US" dirty="0"/>
              <a:t>once a day and to apply a light bandage </a:t>
            </a:r>
            <a:endParaRPr lang="en-US" altLang="en-US" dirty="0" smtClean="0"/>
          </a:p>
          <a:p>
            <a:pPr lvl="2"/>
            <a:r>
              <a:rPr lang="en-US" altLang="en-US" dirty="0" smtClean="0"/>
              <a:t>Referral to hand therapy for a </a:t>
            </a:r>
            <a:r>
              <a:rPr lang="en-US" altLang="en-US" dirty="0"/>
              <a:t>fingertip </a:t>
            </a:r>
            <a:r>
              <a:rPr lang="en-US" altLang="en-US" dirty="0" smtClean="0"/>
              <a:t>protector</a:t>
            </a:r>
            <a:endParaRPr lang="en-US" altLang="en-US" dirty="0"/>
          </a:p>
          <a:p>
            <a:pPr lvl="1"/>
            <a:r>
              <a:rPr lang="en-US" altLang="en-US" dirty="0" smtClean="0"/>
              <a:t>Follow-up Hand Clinic 5-8 days</a:t>
            </a:r>
            <a:endParaRPr lang="en-US" altLang="en-US" dirty="0"/>
          </a:p>
        </p:txBody>
      </p:sp>
      <p:pic>
        <p:nvPicPr>
          <p:cNvPr id="4" name="Picture 2" descr="http://www.rcemlearning.co.uk/the-learning-zone/sites/enlightenme.org/files/learning-sessions/ls101/B_4_0_003_Soft_Tissue_Injuries_of_the_Hand/emd_16_015_28_01_e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" t="13561" b="9597"/>
          <a:stretch/>
        </p:blipFill>
        <p:spPr bwMode="auto">
          <a:xfrm>
            <a:off x="5492579" y="2038768"/>
            <a:ext cx="3497026" cy="152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504936" y="2069661"/>
            <a:ext cx="624016" cy="147817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94725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SOFT-TISSUE LOSS 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WITH </a:t>
            </a:r>
            <a:r>
              <a:rPr lang="en-US" altLang="en-US" dirty="0"/>
              <a:t>EXPOSED BONE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6457" y="3724018"/>
            <a:ext cx="8833148" cy="2164169"/>
          </a:xfrm>
        </p:spPr>
        <p:txBody>
          <a:bodyPr>
            <a:normAutofit lnSpcReduction="10000"/>
          </a:bodyPr>
          <a:lstStyle/>
          <a:p>
            <a:r>
              <a:rPr lang="en-US" altLang="en-US" dirty="0"/>
              <a:t>When bone is exposed, satisfactory soft-tissue coverage must be obtained.</a:t>
            </a:r>
          </a:p>
          <a:p>
            <a:r>
              <a:rPr lang="en-US" altLang="en-US" dirty="0" smtClean="0"/>
              <a:t>Treatments </a:t>
            </a:r>
          </a:p>
          <a:p>
            <a:pPr lvl="1"/>
            <a:r>
              <a:rPr lang="en-US" altLang="en-US" dirty="0" smtClean="0"/>
              <a:t>revision amputation</a:t>
            </a:r>
          </a:p>
          <a:p>
            <a:pPr lvl="1"/>
            <a:r>
              <a:rPr lang="en-US" altLang="en-US" dirty="0" smtClean="0"/>
              <a:t>local flaps</a:t>
            </a:r>
          </a:p>
          <a:p>
            <a:pPr lvl="1"/>
            <a:r>
              <a:rPr lang="en-US" altLang="en-US" dirty="0" smtClean="0"/>
              <a:t>regional </a:t>
            </a:r>
            <a:r>
              <a:rPr lang="en-US" altLang="en-US" dirty="0"/>
              <a:t>flaps</a:t>
            </a:r>
          </a:p>
        </p:txBody>
      </p:sp>
      <p:pic>
        <p:nvPicPr>
          <p:cNvPr id="4" name="Picture 2" descr="http://www.rcemlearning.co.uk/the-learning-zone/sites/enlightenme.org/files/learning-sessions/ls101/B_4_0_003_Soft_Tissue_Injuries_of_the_Hand/emd_16_015_28_01_e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" t="13561" b="9597"/>
          <a:stretch/>
        </p:blipFill>
        <p:spPr bwMode="auto">
          <a:xfrm>
            <a:off x="5492579" y="2038768"/>
            <a:ext cx="3497026" cy="152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504936" y="2069661"/>
            <a:ext cx="1093573" cy="147817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44558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40558" y="1131094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SOFT-TISSUE LOSS 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WITH </a:t>
            </a:r>
            <a:r>
              <a:rPr lang="en-US" altLang="en-US" dirty="0"/>
              <a:t>EXPOSED BONE 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REVISION </a:t>
            </a:r>
            <a:r>
              <a:rPr lang="en-US" altLang="en-US" dirty="0"/>
              <a:t>AMPUTATION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0558" y="3927904"/>
            <a:ext cx="8960193" cy="2072847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dirty="0"/>
              <a:t>Shortening and primary closure of fingertip amputations is indicated in adults of any age when not enough sterile matrix (&lt;5mm) remains to produce an adherent, stable nail</a:t>
            </a:r>
          </a:p>
          <a:p>
            <a:r>
              <a:rPr lang="en-US" altLang="en-US" dirty="0"/>
              <a:t>The remaining nail matrix must be ablated, and this can be accessed by reflecting the nail wall proximally</a:t>
            </a:r>
          </a:p>
          <a:p>
            <a:r>
              <a:rPr lang="en-US" altLang="en-US" dirty="0"/>
              <a:t>If the flexor and extensor tendons cannot be preserved, the DIP should be disarticulated, traction applied to the tendons, then transected</a:t>
            </a:r>
          </a:p>
        </p:txBody>
      </p:sp>
      <p:pic>
        <p:nvPicPr>
          <p:cNvPr id="4" name="Picture 2" descr="http://www.rcemlearning.co.uk/the-learning-zone/sites/enlightenme.org/files/learning-sessions/ls101/B_4_0_003_Soft_Tissue_Injuries_of_the_Hand/emd_16_015_28_01_e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" t="13561" b="9597"/>
          <a:stretch/>
        </p:blipFill>
        <p:spPr bwMode="auto">
          <a:xfrm>
            <a:off x="5492579" y="2038768"/>
            <a:ext cx="3497026" cy="152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504936" y="2069661"/>
            <a:ext cx="1093573" cy="147817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5884906" y="2667515"/>
            <a:ext cx="1201694" cy="4795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Curved Left Arrow 1"/>
          <p:cNvSpPr/>
          <p:nvPr/>
        </p:nvSpPr>
        <p:spPr>
          <a:xfrm rot="10395528">
            <a:off x="6187121" y="2504201"/>
            <a:ext cx="322488" cy="8875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13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762" y="1524000"/>
            <a:ext cx="8029637" cy="47244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Hand Exam</a:t>
            </a:r>
          </a:p>
          <a:p>
            <a:pPr lvl="1"/>
            <a:r>
              <a:rPr lang="en-US" sz="2600" dirty="0" smtClean="0"/>
              <a:t>Nerves, Tendons, Bones</a:t>
            </a:r>
          </a:p>
          <a:p>
            <a:r>
              <a:rPr lang="en-US" sz="2800" dirty="0" smtClean="0"/>
              <a:t>Distal radius fractures</a:t>
            </a:r>
          </a:p>
          <a:p>
            <a:r>
              <a:rPr lang="en-US" sz="2800" dirty="0" smtClean="0"/>
              <a:t>Metacarpal fractures</a:t>
            </a:r>
          </a:p>
          <a:p>
            <a:r>
              <a:rPr lang="en-US" sz="2800" dirty="0" smtClean="0"/>
              <a:t>Finger fractures and dislocations</a:t>
            </a:r>
          </a:p>
          <a:p>
            <a:r>
              <a:rPr lang="en-US" sz="2800" dirty="0" smtClean="0"/>
              <a:t>Fingertip/nail bed injuries</a:t>
            </a:r>
          </a:p>
          <a:p>
            <a:r>
              <a:rPr lang="en-US" sz="2800" dirty="0" smtClean="0"/>
              <a:t>Infections</a:t>
            </a:r>
          </a:p>
          <a:p>
            <a:r>
              <a:rPr lang="en-US" sz="2800" dirty="0" smtClean="0"/>
              <a:t>Replants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856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202343" y="1192878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SOFT-TISSUE LOSS 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WITH </a:t>
            </a:r>
            <a:r>
              <a:rPr lang="en-US" altLang="en-US" dirty="0"/>
              <a:t>EXPOSED BONE 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LOCAL </a:t>
            </a:r>
            <a:r>
              <a:rPr lang="en-US" altLang="en-US" dirty="0"/>
              <a:t>FLAPS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136" y="3492779"/>
            <a:ext cx="8882513" cy="2562225"/>
          </a:xfrm>
        </p:spPr>
        <p:txBody>
          <a:bodyPr>
            <a:normAutofit lnSpcReduction="10000"/>
          </a:bodyPr>
          <a:lstStyle/>
          <a:p>
            <a:r>
              <a:rPr lang="en-US" altLang="en-US" dirty="0"/>
              <a:t>Defined as a flap in which the transferred tissue is confined to the injured digit, with at least one side of the flap adjacent to the defect</a:t>
            </a:r>
          </a:p>
          <a:p>
            <a:r>
              <a:rPr lang="en-US" altLang="en-US" dirty="0"/>
              <a:t>Advantages : can be used in patients of any age, they preserve length, the donor defect does not require a skin graft, and the transposed tissue is similar in quality, texture, and color to that of the recipient site</a:t>
            </a:r>
          </a:p>
          <a:p>
            <a:r>
              <a:rPr lang="en-US" altLang="en-US" dirty="0"/>
              <a:t>Types : V-Y flap (</a:t>
            </a:r>
            <a:r>
              <a:rPr lang="en-US" altLang="en-US" dirty="0" err="1"/>
              <a:t>Kleinert</a:t>
            </a:r>
            <a:r>
              <a:rPr lang="en-US" altLang="en-US" dirty="0"/>
              <a:t>) and </a:t>
            </a:r>
            <a:r>
              <a:rPr lang="en-US" altLang="en-US" dirty="0" err="1"/>
              <a:t>Kutler</a:t>
            </a:r>
            <a:r>
              <a:rPr lang="en-US" altLang="en-US" dirty="0"/>
              <a:t> flap</a:t>
            </a:r>
          </a:p>
        </p:txBody>
      </p:sp>
      <p:pic>
        <p:nvPicPr>
          <p:cNvPr id="4" name="Picture 2" descr="http://www.rcemlearning.co.uk/the-learning-zone/sites/enlightenme.org/files/learning-sessions/ls101/B_4_0_003_Soft_Tissue_Injuries_of_the_Hand/emd_16_015_28_01_e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" t="13561" b="9597"/>
          <a:stretch/>
        </p:blipFill>
        <p:spPr bwMode="auto">
          <a:xfrm>
            <a:off x="5504936" y="1791633"/>
            <a:ext cx="3497026" cy="152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517293" y="1822526"/>
            <a:ext cx="1093573" cy="147817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11401"/>
          <a:stretch/>
        </p:blipFill>
        <p:spPr>
          <a:xfrm rot="685400">
            <a:off x="6105091" y="2706385"/>
            <a:ext cx="930401" cy="507206"/>
          </a:xfrm>
          <a:prstGeom prst="rect">
            <a:avLst/>
          </a:prstGeom>
        </p:spPr>
      </p:pic>
      <p:sp>
        <p:nvSpPr>
          <p:cNvPr id="7" name="Curved Left Arrow 6"/>
          <p:cNvSpPr/>
          <p:nvPr/>
        </p:nvSpPr>
        <p:spPr>
          <a:xfrm rot="12173134">
            <a:off x="5902834" y="1939386"/>
            <a:ext cx="322488" cy="8875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86178" y="2854661"/>
            <a:ext cx="489661" cy="46303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13729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35924" y="1028701"/>
            <a:ext cx="7551942" cy="1434928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SOFT-TISSUE LOSS 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WITH EXPOSED </a:t>
            </a:r>
            <a:r>
              <a:rPr lang="en-US" altLang="en-US" dirty="0"/>
              <a:t>BONE </a:t>
            </a:r>
            <a:r>
              <a:rPr lang="en-US" altLang="en-US" dirty="0" smtClean="0"/>
              <a:t> </a:t>
            </a:r>
            <a:br>
              <a:rPr lang="en-US" altLang="en-US" dirty="0" smtClean="0"/>
            </a:br>
            <a:r>
              <a:rPr lang="en-US" altLang="en-US" dirty="0" smtClean="0"/>
              <a:t>LOCAL </a:t>
            </a:r>
            <a:r>
              <a:rPr lang="en-US" altLang="en-US" dirty="0"/>
              <a:t>FLAPS : V-Y FLAP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042" y="2704585"/>
            <a:ext cx="4533385" cy="3296165"/>
          </a:xfrm>
        </p:spPr>
        <p:txBody>
          <a:bodyPr>
            <a:normAutofit lnSpcReduction="10000"/>
          </a:bodyPr>
          <a:lstStyle/>
          <a:p>
            <a:r>
              <a:rPr lang="en-US" altLang="en-US" dirty="0"/>
              <a:t>This flap is ideal for transverse or dorsal oblique amputations</a:t>
            </a:r>
          </a:p>
          <a:p>
            <a:r>
              <a:rPr lang="en-US" altLang="en-US" dirty="0"/>
              <a:t>The critical value is whether enough palmer tissue is available for distal </a:t>
            </a:r>
            <a:r>
              <a:rPr lang="en-US" altLang="en-US" dirty="0" smtClean="0"/>
              <a:t>advancement (~7-10mm)</a:t>
            </a:r>
            <a:endParaRPr lang="en-US" altLang="en-US" dirty="0"/>
          </a:p>
          <a:p>
            <a:r>
              <a:rPr lang="en-US" altLang="en-US" dirty="0"/>
              <a:t>Patients usually have near normal sensation and good restoration of contour and padding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1238" y="2644346"/>
            <a:ext cx="4046355" cy="28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17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1845" y="1176852"/>
            <a:ext cx="2757501" cy="1206458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Atasoy</a:t>
            </a:r>
            <a:r>
              <a:rPr lang="en-US" dirty="0" smtClean="0"/>
              <a:t> 1970</a:t>
            </a:r>
            <a:br>
              <a:rPr lang="en-US" dirty="0" smtClean="0"/>
            </a:br>
            <a:r>
              <a:rPr lang="en-US" sz="1800" dirty="0"/>
              <a:t>(</a:t>
            </a:r>
            <a:r>
              <a:rPr lang="en-US" sz="1800" dirty="0" err="1"/>
              <a:t>Tranquilli-Leali</a:t>
            </a:r>
            <a:r>
              <a:rPr lang="en-US" sz="1800" dirty="0"/>
              <a:t> in 1935)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750" y="971550"/>
            <a:ext cx="4514850" cy="1828802"/>
          </a:xfrm>
        </p:spPr>
        <p:txBody>
          <a:bodyPr>
            <a:normAutofit fontScale="85000" lnSpcReduction="20000"/>
          </a:bodyPr>
          <a:lstStyle/>
          <a:p>
            <a:r>
              <a:rPr lang="en-US" sz="1800" dirty="0"/>
              <a:t>V apex just distal to DIP crease</a:t>
            </a:r>
          </a:p>
          <a:p>
            <a:r>
              <a:rPr lang="en-US" sz="1800" dirty="0"/>
              <a:t>Full thickness flap to NVB</a:t>
            </a:r>
          </a:p>
          <a:p>
            <a:r>
              <a:rPr lang="en-US" sz="1800" dirty="0"/>
              <a:t>Fibrous </a:t>
            </a:r>
            <a:r>
              <a:rPr lang="en-US" sz="1800" dirty="0" err="1"/>
              <a:t>septae</a:t>
            </a:r>
            <a:r>
              <a:rPr lang="en-US" sz="1800" dirty="0"/>
              <a:t> released</a:t>
            </a:r>
          </a:p>
          <a:p>
            <a:r>
              <a:rPr lang="en-US" sz="1800" dirty="0"/>
              <a:t>Advance flap</a:t>
            </a:r>
          </a:p>
          <a:p>
            <a:r>
              <a:rPr lang="en-US" sz="1800" dirty="0"/>
              <a:t>Repair apex or allow to granulate</a:t>
            </a:r>
          </a:p>
          <a:p>
            <a:r>
              <a:rPr lang="en-US" sz="1800" dirty="0"/>
              <a:t>Risk of nail plate deformity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1" y="2800350"/>
            <a:ext cx="1493044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910" y="3886200"/>
            <a:ext cx="1474884" cy="1930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6"/>
          <a:stretch/>
        </p:blipFill>
        <p:spPr bwMode="auto">
          <a:xfrm>
            <a:off x="3200400" y="2786117"/>
            <a:ext cx="1470945" cy="303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495" y="3782486"/>
            <a:ext cx="1350703" cy="2034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1" y="2800352"/>
            <a:ext cx="1362296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800352"/>
            <a:ext cx="1477385" cy="3016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968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465785"/>
            <a:ext cx="8396417" cy="2543336"/>
          </a:xfrm>
        </p:spPr>
        <p:txBody>
          <a:bodyPr/>
          <a:lstStyle/>
          <a:p>
            <a:r>
              <a:rPr lang="en-US" altLang="en-US" dirty="0"/>
              <a:t>This flap is most appropriate for distal transverse amputations</a:t>
            </a:r>
          </a:p>
          <a:p>
            <a:r>
              <a:rPr lang="en-US" altLang="en-US" dirty="0"/>
              <a:t>The disadvantage of this technique is that the flaps are small and may be difficult to advance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35924" y="1028701"/>
            <a:ext cx="7551942" cy="1434928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050" dirty="0"/>
              <a:t>SOFT-TISSUE LOSS </a:t>
            </a:r>
            <a:br>
              <a:rPr lang="en-US" altLang="en-US" sz="4050" dirty="0"/>
            </a:br>
            <a:r>
              <a:rPr lang="en-US" altLang="en-US" sz="4050" dirty="0"/>
              <a:t>WITH EXPOSED BONE  </a:t>
            </a:r>
            <a:br>
              <a:rPr lang="en-US" altLang="en-US" sz="4050" dirty="0"/>
            </a:br>
            <a:r>
              <a:rPr lang="en-US" altLang="en-US" sz="4050" dirty="0"/>
              <a:t>LOCAL FLAPS : V-Y FLAP</a:t>
            </a:r>
            <a:endParaRPr lang="en-US" altLang="en-US" sz="405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762" y="3563380"/>
            <a:ext cx="6605001" cy="229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06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914400"/>
            <a:ext cx="6172200" cy="59412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Kutler</a:t>
            </a:r>
            <a:r>
              <a:rPr lang="en-US" dirty="0" smtClean="0"/>
              <a:t> 1947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0" y="1428751"/>
            <a:ext cx="6172200" cy="4023122"/>
          </a:xfrm>
        </p:spPr>
        <p:txBody>
          <a:bodyPr/>
          <a:lstStyle/>
          <a:p>
            <a:r>
              <a:rPr lang="en-US" dirty="0" smtClean="0"/>
              <a:t>Radial or </a:t>
            </a:r>
            <a:r>
              <a:rPr lang="en-US" dirty="0" err="1" smtClean="0"/>
              <a:t>Ulnarly</a:t>
            </a:r>
            <a:r>
              <a:rPr lang="en-US" dirty="0" smtClean="0"/>
              <a:t> (or both) based flap</a:t>
            </a:r>
          </a:p>
          <a:p>
            <a:r>
              <a:rPr lang="en-US" dirty="0" smtClean="0"/>
              <a:t>Similar elevation and advancement</a:t>
            </a:r>
          </a:p>
          <a:p>
            <a:r>
              <a:rPr lang="en-US" dirty="0" smtClean="0"/>
              <a:t>May have scar sensitivity</a:t>
            </a:r>
          </a:p>
          <a:p>
            <a:endParaRPr lang="en-US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11" t="18041" r="13134" b="5359"/>
          <a:stretch/>
        </p:blipFill>
        <p:spPr bwMode="auto">
          <a:xfrm>
            <a:off x="4156141" y="3028950"/>
            <a:ext cx="3727355" cy="28255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22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914400"/>
            <a:ext cx="6172200" cy="628650"/>
          </a:xfrm>
        </p:spPr>
        <p:txBody>
          <a:bodyPr/>
          <a:lstStyle/>
          <a:p>
            <a:r>
              <a:rPr lang="en-US" dirty="0" err="1" smtClean="0"/>
              <a:t>Moberg</a:t>
            </a:r>
            <a:r>
              <a:rPr lang="en-US" dirty="0" smtClean="0"/>
              <a:t> Advancement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0" y="1485901"/>
            <a:ext cx="6172200" cy="3394472"/>
          </a:xfrm>
        </p:spPr>
        <p:txBody>
          <a:bodyPr>
            <a:normAutofit/>
          </a:bodyPr>
          <a:lstStyle/>
          <a:p>
            <a:r>
              <a:rPr lang="en-US" sz="1800" dirty="0"/>
              <a:t>Thumb amputations distal to IP joint</a:t>
            </a:r>
          </a:p>
          <a:p>
            <a:r>
              <a:rPr lang="en-US" sz="1800" dirty="0"/>
              <a:t>Success because of dorsal arterial supply</a:t>
            </a:r>
          </a:p>
          <a:p>
            <a:r>
              <a:rPr lang="en-US" sz="1800" dirty="0"/>
              <a:t>Raise from distal </a:t>
            </a:r>
            <a:r>
              <a:rPr lang="en-US" sz="1800" dirty="0">
                <a:sym typeface="Wingdings" panose="05000000000000000000" pitchFamily="2" charset="2"/>
              </a:rPr>
              <a:t> proximal </a:t>
            </a:r>
          </a:p>
          <a:p>
            <a:pPr lvl="1"/>
            <a:r>
              <a:rPr lang="en-US" sz="1500" dirty="0">
                <a:sym typeface="Wingdings" panose="05000000000000000000" pitchFamily="2" charset="2"/>
              </a:rPr>
              <a:t>Continue to digital flexion crease (MP)</a:t>
            </a:r>
          </a:p>
          <a:p>
            <a:r>
              <a:rPr lang="en-US" sz="1800" dirty="0">
                <a:sym typeface="Wingdings" panose="05000000000000000000" pitchFamily="2" charset="2"/>
              </a:rPr>
              <a:t>Incorporate both NVBs</a:t>
            </a:r>
          </a:p>
          <a:p>
            <a:r>
              <a:rPr lang="en-US" sz="1800" dirty="0">
                <a:sym typeface="Wingdings" panose="05000000000000000000" pitchFamily="2" charset="2"/>
              </a:rPr>
              <a:t>Risk: IP flexion contracture</a:t>
            </a:r>
          </a:p>
          <a:p>
            <a:pPr lvl="1"/>
            <a:r>
              <a:rPr lang="en-US" sz="1500" dirty="0">
                <a:sym typeface="Wingdings" panose="05000000000000000000" pitchFamily="2" charset="2"/>
              </a:rPr>
              <a:t>Consider transverse cut at base of flap</a:t>
            </a:r>
            <a:endParaRPr lang="en-US" sz="1500" dirty="0"/>
          </a:p>
        </p:txBody>
      </p:sp>
      <p:pic>
        <p:nvPicPr>
          <p:cNvPr id="5122" name="Picture 2" descr="https://s-media-cache-ak0.pinimg.com/originals/95/e2/53/95e253c0a02b8faf0717a97f3c06b8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3731641"/>
            <a:ext cx="5715000" cy="2235995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519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7709" y="1131094"/>
            <a:ext cx="8317642" cy="1134827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SOFT-TISSUE LOSS 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WITH </a:t>
            </a:r>
            <a:r>
              <a:rPr lang="en-US" altLang="en-US" dirty="0"/>
              <a:t>EXPOSED BONE 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REGIONAL </a:t>
            </a:r>
            <a:r>
              <a:rPr lang="en-US" altLang="en-US" dirty="0"/>
              <a:t>FLAPS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709" y="2621177"/>
            <a:ext cx="3972698" cy="3143250"/>
          </a:xfrm>
        </p:spPr>
        <p:txBody>
          <a:bodyPr>
            <a:normAutofit fontScale="70000" lnSpcReduction="20000"/>
          </a:bodyPr>
          <a:lstStyle/>
          <a:p>
            <a:r>
              <a:rPr lang="en-US" altLang="en-US" dirty="0"/>
              <a:t>The two most commonly used regional flaps are cross-finger flap and the </a:t>
            </a:r>
            <a:r>
              <a:rPr lang="en-US" altLang="en-US" dirty="0" err="1"/>
              <a:t>thenar</a:t>
            </a:r>
            <a:r>
              <a:rPr lang="en-US" altLang="en-US" dirty="0"/>
              <a:t> flap</a:t>
            </a:r>
          </a:p>
          <a:p>
            <a:r>
              <a:rPr lang="en-US" altLang="en-US" dirty="0"/>
              <a:t>Used for amputations that are volar oblique or too proximal to allow a local flap</a:t>
            </a:r>
          </a:p>
          <a:p>
            <a:r>
              <a:rPr lang="en-US" altLang="en-US" dirty="0"/>
              <a:t>The main disadvantage is it involves a two stage procedure</a:t>
            </a:r>
          </a:p>
          <a:p>
            <a:r>
              <a:rPr lang="en-US" altLang="en-US" dirty="0"/>
              <a:t>Contraindicated in patients with osteophytes or arthritis of the involved digits and in patients with systemic conditions such as RA, diabetes, and vasospastic disorders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1922" y="2695221"/>
            <a:ext cx="4772025" cy="249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06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111211" y="1028701"/>
            <a:ext cx="7633805" cy="1189435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SOFT-TISSUE LOSS 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WITH </a:t>
            </a:r>
            <a:r>
              <a:rPr lang="en-US" altLang="en-US" dirty="0"/>
              <a:t>EXPOSED BONE </a:t>
            </a:r>
            <a:r>
              <a:rPr lang="en-US" altLang="en-US" dirty="0" smtClean="0"/>
              <a:t> </a:t>
            </a:r>
            <a:r>
              <a:rPr lang="en-US" altLang="en-US" dirty="0"/>
              <a:t>REGIONAL FLAPS : CROSS-FINGER FLAP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1529" y="2692229"/>
            <a:ext cx="4843849" cy="3297807"/>
          </a:xfrm>
        </p:spPr>
        <p:txBody>
          <a:bodyPr>
            <a:normAutofit/>
          </a:bodyPr>
          <a:lstStyle/>
          <a:p>
            <a:r>
              <a:rPr lang="en-US" altLang="en-US" dirty="0"/>
              <a:t>The standard cross-finger flap is a rectangle over the middle phalanx of the donor digit, with the hinge side adjacent to the injured finger</a:t>
            </a:r>
          </a:p>
          <a:p>
            <a:r>
              <a:rPr lang="en-US" altLang="en-US" dirty="0"/>
              <a:t>A full-thickness skin graft from the groin or elsewhere is applied to the donor defect</a:t>
            </a:r>
          </a:p>
          <a:p>
            <a:r>
              <a:rPr lang="en-US" altLang="en-US" dirty="0"/>
              <a:t>Flap division is performed 12-14 days after the initial procedure</a:t>
            </a:r>
          </a:p>
        </p:txBody>
      </p:sp>
      <p:graphicFrame>
        <p:nvGraphicFramePr>
          <p:cNvPr id="61444" name="Object 4"/>
          <p:cNvGraphicFramePr>
            <a:graphicFrameLocks noChangeAspect="1"/>
          </p:cNvGraphicFramePr>
          <p:nvPr>
            <p:extLst/>
          </p:nvPr>
        </p:nvGraphicFramePr>
        <p:xfrm>
          <a:off x="5634681" y="2549135"/>
          <a:ext cx="3194222" cy="33513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Scanned Photo" r:id="rId3" imgW="6400000" imgH="5420482" progId="MSPhotoEdScan.3">
                  <p:embed/>
                </p:oleObj>
              </mc:Choice>
              <mc:Fallback>
                <p:oleObj name="Scanned Photo" r:id="rId3" imgW="6400000" imgH="5420482" progId="MSPhotoEdSca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4681" y="2549135"/>
                        <a:ext cx="3194222" cy="33513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930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1063228"/>
            <a:ext cx="6172200" cy="59412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Thenar</a:t>
            </a:r>
            <a:r>
              <a:rPr lang="en-US" dirty="0" smtClean="0"/>
              <a:t> Flap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0" y="1771651"/>
            <a:ext cx="6172200" cy="3394472"/>
          </a:xfrm>
        </p:spPr>
        <p:txBody>
          <a:bodyPr/>
          <a:lstStyle/>
          <a:p>
            <a:r>
              <a:rPr lang="en-US" dirty="0" smtClean="0"/>
              <a:t>Used for larger volar defects</a:t>
            </a:r>
          </a:p>
          <a:p>
            <a:pPr lvl="1"/>
            <a:r>
              <a:rPr lang="en-US" dirty="0" smtClean="0"/>
              <a:t>Typically index/long finger</a:t>
            </a:r>
          </a:p>
          <a:p>
            <a:pPr lvl="1"/>
            <a:r>
              <a:rPr lang="en-US" dirty="0" smtClean="0"/>
              <a:t>Risk of PIP flexion contractures</a:t>
            </a:r>
          </a:p>
          <a:p>
            <a:r>
              <a:rPr lang="en-US" dirty="0" smtClean="0"/>
              <a:t>Elevate proximally based flap at thumb MP crease</a:t>
            </a:r>
          </a:p>
          <a:p>
            <a:pPr lvl="1"/>
            <a:r>
              <a:rPr lang="en-US" dirty="0" smtClean="0"/>
              <a:t>Risk of radial digital nerve</a:t>
            </a:r>
          </a:p>
          <a:p>
            <a:r>
              <a:rPr lang="en-US" dirty="0" smtClean="0"/>
              <a:t>Flex MP/DIP to avoid PIP contractures</a:t>
            </a:r>
          </a:p>
          <a:p>
            <a:r>
              <a:rPr lang="en-US" dirty="0" smtClean="0"/>
              <a:t>Divide and inset at 2-3 weeks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65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757" y="857250"/>
            <a:ext cx="451366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4"/>
          <p:cNvSpPr/>
          <p:nvPr/>
        </p:nvSpPr>
        <p:spPr>
          <a:xfrm>
            <a:off x="4276725" y="1009650"/>
            <a:ext cx="400050" cy="676275"/>
          </a:xfrm>
          <a:custGeom>
            <a:avLst/>
            <a:gdLst>
              <a:gd name="connsiteX0" fmla="*/ 0 w 533400"/>
              <a:gd name="connsiteY0" fmla="*/ 723900 h 901700"/>
              <a:gd name="connsiteX1" fmla="*/ 0 w 533400"/>
              <a:gd name="connsiteY1" fmla="*/ 609600 h 901700"/>
              <a:gd name="connsiteX2" fmla="*/ 0 w 533400"/>
              <a:gd name="connsiteY2" fmla="*/ 381000 h 901700"/>
              <a:gd name="connsiteX3" fmla="*/ 25400 w 533400"/>
              <a:gd name="connsiteY3" fmla="*/ 266700 h 901700"/>
              <a:gd name="connsiteX4" fmla="*/ 76200 w 533400"/>
              <a:gd name="connsiteY4" fmla="*/ 88900 h 901700"/>
              <a:gd name="connsiteX5" fmla="*/ 177800 w 533400"/>
              <a:gd name="connsiteY5" fmla="*/ 12700 h 901700"/>
              <a:gd name="connsiteX6" fmla="*/ 254000 w 533400"/>
              <a:gd name="connsiteY6" fmla="*/ 0 h 901700"/>
              <a:gd name="connsiteX7" fmla="*/ 431800 w 533400"/>
              <a:gd name="connsiteY7" fmla="*/ 50800 h 901700"/>
              <a:gd name="connsiteX8" fmla="*/ 495300 w 533400"/>
              <a:gd name="connsiteY8" fmla="*/ 152400 h 901700"/>
              <a:gd name="connsiteX9" fmla="*/ 533400 w 533400"/>
              <a:gd name="connsiteY9" fmla="*/ 330200 h 901700"/>
              <a:gd name="connsiteX10" fmla="*/ 533400 w 533400"/>
              <a:gd name="connsiteY10" fmla="*/ 482600 h 901700"/>
              <a:gd name="connsiteX11" fmla="*/ 482600 w 533400"/>
              <a:gd name="connsiteY11" fmla="*/ 723900 h 901700"/>
              <a:gd name="connsiteX12" fmla="*/ 419100 w 533400"/>
              <a:gd name="connsiteY12" fmla="*/ 825500 h 901700"/>
              <a:gd name="connsiteX13" fmla="*/ 292100 w 533400"/>
              <a:gd name="connsiteY13" fmla="*/ 901700 h 901700"/>
              <a:gd name="connsiteX14" fmla="*/ 215900 w 533400"/>
              <a:gd name="connsiteY14" fmla="*/ 901700 h 901700"/>
              <a:gd name="connsiteX15" fmla="*/ 63500 w 533400"/>
              <a:gd name="connsiteY15" fmla="*/ 838200 h 901700"/>
              <a:gd name="connsiteX16" fmla="*/ 0 w 533400"/>
              <a:gd name="connsiteY16" fmla="*/ 723900 h 90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3400" h="901700">
                <a:moveTo>
                  <a:pt x="0" y="723900"/>
                </a:moveTo>
                <a:lnTo>
                  <a:pt x="0" y="609600"/>
                </a:lnTo>
                <a:lnTo>
                  <a:pt x="0" y="381000"/>
                </a:lnTo>
                <a:lnTo>
                  <a:pt x="25400" y="266700"/>
                </a:lnTo>
                <a:lnTo>
                  <a:pt x="76200" y="88900"/>
                </a:lnTo>
                <a:lnTo>
                  <a:pt x="177800" y="12700"/>
                </a:lnTo>
                <a:lnTo>
                  <a:pt x="254000" y="0"/>
                </a:lnTo>
                <a:lnTo>
                  <a:pt x="431800" y="50800"/>
                </a:lnTo>
                <a:lnTo>
                  <a:pt x="495300" y="152400"/>
                </a:lnTo>
                <a:lnTo>
                  <a:pt x="533400" y="330200"/>
                </a:lnTo>
                <a:lnTo>
                  <a:pt x="533400" y="482600"/>
                </a:lnTo>
                <a:lnTo>
                  <a:pt x="482600" y="723900"/>
                </a:lnTo>
                <a:lnTo>
                  <a:pt x="419100" y="825500"/>
                </a:lnTo>
                <a:lnTo>
                  <a:pt x="292100" y="901700"/>
                </a:lnTo>
                <a:lnTo>
                  <a:pt x="215900" y="901700"/>
                </a:lnTo>
                <a:lnTo>
                  <a:pt x="63500" y="838200"/>
                </a:lnTo>
                <a:lnTo>
                  <a:pt x="0" y="723900"/>
                </a:lnTo>
                <a:close/>
              </a:path>
            </a:pathLst>
          </a:cu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48000">
                <a:srgbClr val="C00000">
                  <a:shade val="67500"/>
                  <a:satMod val="115000"/>
                  <a:alpha val="48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6" name="Freeform 5"/>
          <p:cNvSpPr/>
          <p:nvPr/>
        </p:nvSpPr>
        <p:spPr>
          <a:xfrm>
            <a:off x="4410075" y="1190625"/>
            <a:ext cx="133350" cy="161925"/>
          </a:xfrm>
          <a:custGeom>
            <a:avLst/>
            <a:gdLst>
              <a:gd name="connsiteX0" fmla="*/ 0 w 177800"/>
              <a:gd name="connsiteY0" fmla="*/ 177800 h 215900"/>
              <a:gd name="connsiteX1" fmla="*/ 0 w 177800"/>
              <a:gd name="connsiteY1" fmla="*/ 50800 h 215900"/>
              <a:gd name="connsiteX2" fmla="*/ 76200 w 177800"/>
              <a:gd name="connsiteY2" fmla="*/ 0 h 215900"/>
              <a:gd name="connsiteX3" fmla="*/ 152400 w 177800"/>
              <a:gd name="connsiteY3" fmla="*/ 12700 h 215900"/>
              <a:gd name="connsiteX4" fmla="*/ 177800 w 177800"/>
              <a:gd name="connsiteY4" fmla="*/ 127000 h 215900"/>
              <a:gd name="connsiteX5" fmla="*/ 177800 w 177800"/>
              <a:gd name="connsiteY5" fmla="*/ 215900 h 215900"/>
              <a:gd name="connsiteX6" fmla="*/ 114300 w 177800"/>
              <a:gd name="connsiteY6" fmla="*/ 165100 h 215900"/>
              <a:gd name="connsiteX7" fmla="*/ 0 w 177800"/>
              <a:gd name="connsiteY7" fmla="*/ 177800 h 21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7800" h="215900">
                <a:moveTo>
                  <a:pt x="0" y="177800"/>
                </a:moveTo>
                <a:lnTo>
                  <a:pt x="0" y="50800"/>
                </a:lnTo>
                <a:lnTo>
                  <a:pt x="76200" y="0"/>
                </a:lnTo>
                <a:lnTo>
                  <a:pt x="152400" y="12700"/>
                </a:lnTo>
                <a:lnTo>
                  <a:pt x="177800" y="127000"/>
                </a:lnTo>
                <a:lnTo>
                  <a:pt x="177800" y="215900"/>
                </a:lnTo>
                <a:lnTo>
                  <a:pt x="114300" y="165100"/>
                </a:lnTo>
                <a:lnTo>
                  <a:pt x="0" y="177800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50000"/>
                  <a:shade val="30000"/>
                  <a:satMod val="115000"/>
                </a:schemeClr>
              </a:gs>
              <a:gs pos="50000">
                <a:schemeClr val="bg2">
                  <a:lumMod val="50000"/>
                  <a:shade val="67500"/>
                  <a:satMod val="115000"/>
                </a:schemeClr>
              </a:gs>
              <a:gs pos="100000">
                <a:schemeClr val="bg2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7" name="Isosceles Triangle 6"/>
          <p:cNvSpPr/>
          <p:nvPr/>
        </p:nvSpPr>
        <p:spPr>
          <a:xfrm rot="15264186">
            <a:off x="4211837" y="4253509"/>
            <a:ext cx="342900" cy="310753"/>
          </a:xfrm>
          <a:prstGeom prst="triangle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8" name="Isosceles Triangle 7"/>
          <p:cNvSpPr/>
          <p:nvPr/>
        </p:nvSpPr>
        <p:spPr>
          <a:xfrm rot="4372167">
            <a:off x="4850012" y="4072534"/>
            <a:ext cx="342900" cy="310753"/>
          </a:xfrm>
          <a:prstGeom prst="triangle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cxnSp>
        <p:nvCxnSpPr>
          <p:cNvPr id="10" name="Straight Connector 9"/>
          <p:cNvCxnSpPr>
            <a:stCxn id="7" idx="4"/>
            <a:endCxn id="8" idx="2"/>
          </p:cNvCxnSpPr>
          <p:nvPr/>
        </p:nvCxnSpPr>
        <p:spPr>
          <a:xfrm flipV="1">
            <a:off x="4486276" y="4110039"/>
            <a:ext cx="335756" cy="92869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045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Hand Exam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5029200" cy="5257800"/>
          </a:xfrm>
        </p:spPr>
        <p:txBody>
          <a:bodyPr/>
          <a:lstStyle/>
          <a:p>
            <a:r>
              <a:rPr lang="en-US" dirty="0" smtClean="0"/>
              <a:t>Skin:</a:t>
            </a:r>
          </a:p>
          <a:p>
            <a:pPr lvl="1"/>
            <a:r>
              <a:rPr lang="en-US" dirty="0" smtClean="0"/>
              <a:t>Discoloration: erythema, ischemia</a:t>
            </a:r>
          </a:p>
          <a:p>
            <a:pPr lvl="1"/>
            <a:r>
              <a:rPr lang="en-US" dirty="0" smtClean="0"/>
              <a:t>Scars/wounds</a:t>
            </a:r>
          </a:p>
          <a:p>
            <a:pPr lvl="1"/>
            <a:r>
              <a:rPr lang="en-US" sz="2400" b="1" dirty="0" smtClean="0"/>
              <a:t>Take rings off!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62200" y="3385413"/>
            <a:ext cx="2643123" cy="305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:\Users\kelizabe\Dropbox\Camera Uploads\2014-01-07 03.34.0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9461" y="1562100"/>
            <a:ext cx="36576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09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757" y="857250"/>
            <a:ext cx="451366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4"/>
          <p:cNvSpPr/>
          <p:nvPr/>
        </p:nvSpPr>
        <p:spPr>
          <a:xfrm>
            <a:off x="4276725" y="1009650"/>
            <a:ext cx="400050" cy="676275"/>
          </a:xfrm>
          <a:custGeom>
            <a:avLst/>
            <a:gdLst>
              <a:gd name="connsiteX0" fmla="*/ 0 w 533400"/>
              <a:gd name="connsiteY0" fmla="*/ 723900 h 901700"/>
              <a:gd name="connsiteX1" fmla="*/ 0 w 533400"/>
              <a:gd name="connsiteY1" fmla="*/ 609600 h 901700"/>
              <a:gd name="connsiteX2" fmla="*/ 0 w 533400"/>
              <a:gd name="connsiteY2" fmla="*/ 381000 h 901700"/>
              <a:gd name="connsiteX3" fmla="*/ 25400 w 533400"/>
              <a:gd name="connsiteY3" fmla="*/ 266700 h 901700"/>
              <a:gd name="connsiteX4" fmla="*/ 76200 w 533400"/>
              <a:gd name="connsiteY4" fmla="*/ 88900 h 901700"/>
              <a:gd name="connsiteX5" fmla="*/ 177800 w 533400"/>
              <a:gd name="connsiteY5" fmla="*/ 12700 h 901700"/>
              <a:gd name="connsiteX6" fmla="*/ 254000 w 533400"/>
              <a:gd name="connsiteY6" fmla="*/ 0 h 901700"/>
              <a:gd name="connsiteX7" fmla="*/ 431800 w 533400"/>
              <a:gd name="connsiteY7" fmla="*/ 50800 h 901700"/>
              <a:gd name="connsiteX8" fmla="*/ 495300 w 533400"/>
              <a:gd name="connsiteY8" fmla="*/ 152400 h 901700"/>
              <a:gd name="connsiteX9" fmla="*/ 533400 w 533400"/>
              <a:gd name="connsiteY9" fmla="*/ 330200 h 901700"/>
              <a:gd name="connsiteX10" fmla="*/ 533400 w 533400"/>
              <a:gd name="connsiteY10" fmla="*/ 482600 h 901700"/>
              <a:gd name="connsiteX11" fmla="*/ 482600 w 533400"/>
              <a:gd name="connsiteY11" fmla="*/ 723900 h 901700"/>
              <a:gd name="connsiteX12" fmla="*/ 419100 w 533400"/>
              <a:gd name="connsiteY12" fmla="*/ 825500 h 901700"/>
              <a:gd name="connsiteX13" fmla="*/ 292100 w 533400"/>
              <a:gd name="connsiteY13" fmla="*/ 901700 h 901700"/>
              <a:gd name="connsiteX14" fmla="*/ 215900 w 533400"/>
              <a:gd name="connsiteY14" fmla="*/ 901700 h 901700"/>
              <a:gd name="connsiteX15" fmla="*/ 63500 w 533400"/>
              <a:gd name="connsiteY15" fmla="*/ 838200 h 901700"/>
              <a:gd name="connsiteX16" fmla="*/ 0 w 533400"/>
              <a:gd name="connsiteY16" fmla="*/ 723900 h 90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3400" h="901700">
                <a:moveTo>
                  <a:pt x="0" y="723900"/>
                </a:moveTo>
                <a:lnTo>
                  <a:pt x="0" y="609600"/>
                </a:lnTo>
                <a:lnTo>
                  <a:pt x="0" y="381000"/>
                </a:lnTo>
                <a:lnTo>
                  <a:pt x="25400" y="266700"/>
                </a:lnTo>
                <a:lnTo>
                  <a:pt x="76200" y="88900"/>
                </a:lnTo>
                <a:lnTo>
                  <a:pt x="177800" y="12700"/>
                </a:lnTo>
                <a:lnTo>
                  <a:pt x="254000" y="0"/>
                </a:lnTo>
                <a:lnTo>
                  <a:pt x="431800" y="50800"/>
                </a:lnTo>
                <a:lnTo>
                  <a:pt x="495300" y="152400"/>
                </a:lnTo>
                <a:lnTo>
                  <a:pt x="533400" y="330200"/>
                </a:lnTo>
                <a:lnTo>
                  <a:pt x="533400" y="482600"/>
                </a:lnTo>
                <a:lnTo>
                  <a:pt x="482600" y="723900"/>
                </a:lnTo>
                <a:lnTo>
                  <a:pt x="419100" y="825500"/>
                </a:lnTo>
                <a:lnTo>
                  <a:pt x="292100" y="901700"/>
                </a:lnTo>
                <a:lnTo>
                  <a:pt x="215900" y="901700"/>
                </a:lnTo>
                <a:lnTo>
                  <a:pt x="63500" y="838200"/>
                </a:lnTo>
                <a:lnTo>
                  <a:pt x="0" y="723900"/>
                </a:lnTo>
                <a:close/>
              </a:path>
            </a:pathLst>
          </a:cu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48000">
                <a:srgbClr val="C00000">
                  <a:shade val="67500"/>
                  <a:satMod val="115000"/>
                  <a:alpha val="48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6" name="Freeform 5"/>
          <p:cNvSpPr/>
          <p:nvPr/>
        </p:nvSpPr>
        <p:spPr>
          <a:xfrm>
            <a:off x="4410075" y="1190625"/>
            <a:ext cx="133350" cy="161925"/>
          </a:xfrm>
          <a:custGeom>
            <a:avLst/>
            <a:gdLst>
              <a:gd name="connsiteX0" fmla="*/ 0 w 177800"/>
              <a:gd name="connsiteY0" fmla="*/ 177800 h 215900"/>
              <a:gd name="connsiteX1" fmla="*/ 0 w 177800"/>
              <a:gd name="connsiteY1" fmla="*/ 50800 h 215900"/>
              <a:gd name="connsiteX2" fmla="*/ 76200 w 177800"/>
              <a:gd name="connsiteY2" fmla="*/ 0 h 215900"/>
              <a:gd name="connsiteX3" fmla="*/ 152400 w 177800"/>
              <a:gd name="connsiteY3" fmla="*/ 12700 h 215900"/>
              <a:gd name="connsiteX4" fmla="*/ 177800 w 177800"/>
              <a:gd name="connsiteY4" fmla="*/ 127000 h 215900"/>
              <a:gd name="connsiteX5" fmla="*/ 177800 w 177800"/>
              <a:gd name="connsiteY5" fmla="*/ 215900 h 215900"/>
              <a:gd name="connsiteX6" fmla="*/ 114300 w 177800"/>
              <a:gd name="connsiteY6" fmla="*/ 165100 h 215900"/>
              <a:gd name="connsiteX7" fmla="*/ 0 w 177800"/>
              <a:gd name="connsiteY7" fmla="*/ 177800 h 21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7800" h="215900">
                <a:moveTo>
                  <a:pt x="0" y="177800"/>
                </a:moveTo>
                <a:lnTo>
                  <a:pt x="0" y="50800"/>
                </a:lnTo>
                <a:lnTo>
                  <a:pt x="76200" y="0"/>
                </a:lnTo>
                <a:lnTo>
                  <a:pt x="152400" y="12700"/>
                </a:lnTo>
                <a:lnTo>
                  <a:pt x="177800" y="127000"/>
                </a:lnTo>
                <a:lnTo>
                  <a:pt x="177800" y="215900"/>
                </a:lnTo>
                <a:lnTo>
                  <a:pt x="114300" y="165100"/>
                </a:lnTo>
                <a:lnTo>
                  <a:pt x="0" y="177800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50000"/>
                  <a:shade val="30000"/>
                  <a:satMod val="115000"/>
                </a:schemeClr>
              </a:gs>
              <a:gs pos="50000">
                <a:schemeClr val="bg2">
                  <a:lumMod val="50000"/>
                  <a:shade val="67500"/>
                  <a:satMod val="115000"/>
                </a:schemeClr>
              </a:gs>
              <a:gs pos="100000">
                <a:schemeClr val="bg2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7" name="Isosceles Triangle 6"/>
          <p:cNvSpPr/>
          <p:nvPr/>
        </p:nvSpPr>
        <p:spPr>
          <a:xfrm rot="15264186">
            <a:off x="4211537" y="4254033"/>
            <a:ext cx="342900" cy="310397"/>
          </a:xfrm>
          <a:prstGeom prst="triangle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8" name="Isosceles Triangle 7"/>
          <p:cNvSpPr/>
          <p:nvPr/>
        </p:nvSpPr>
        <p:spPr>
          <a:xfrm rot="4372167">
            <a:off x="4849711" y="4073058"/>
            <a:ext cx="342900" cy="310397"/>
          </a:xfrm>
          <a:prstGeom prst="triangle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4486276" y="4110039"/>
            <a:ext cx="335756" cy="92869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 rot="20646636">
            <a:off x="4542463" y="4157242"/>
            <a:ext cx="327701" cy="329106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noFill/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11" name="Rectangle 10"/>
          <p:cNvSpPr/>
          <p:nvPr/>
        </p:nvSpPr>
        <p:spPr>
          <a:xfrm rot="20476276">
            <a:off x="4572000" y="4181475"/>
            <a:ext cx="381000" cy="371475"/>
          </a:xfrm>
          <a:prstGeom prst="rect">
            <a:avLst/>
          </a:prstGeom>
          <a:solidFill>
            <a:srgbClr val="F78253"/>
          </a:solidFill>
          <a:scene3d>
            <a:camera prst="isometricRightUp">
              <a:rot lat="2901474" lon="19813994" rev="20021891"/>
            </a:camera>
            <a:lightRig rig="threePt" dir="t"/>
          </a:scene3d>
          <a:sp3d extrusionH="76200" contourW="12700">
            <a:extrusionClr>
              <a:schemeClr val="accent2">
                <a:lumMod val="60000"/>
                <a:lumOff val="40000"/>
              </a:schemeClr>
            </a:extrusionClr>
            <a:contourClr>
              <a:schemeClr val="tx1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420032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757" y="857250"/>
            <a:ext cx="451366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4"/>
          <p:cNvSpPr/>
          <p:nvPr/>
        </p:nvSpPr>
        <p:spPr>
          <a:xfrm>
            <a:off x="4276725" y="1009650"/>
            <a:ext cx="400050" cy="676275"/>
          </a:xfrm>
          <a:custGeom>
            <a:avLst/>
            <a:gdLst>
              <a:gd name="connsiteX0" fmla="*/ 0 w 533400"/>
              <a:gd name="connsiteY0" fmla="*/ 723900 h 901700"/>
              <a:gd name="connsiteX1" fmla="*/ 0 w 533400"/>
              <a:gd name="connsiteY1" fmla="*/ 609600 h 901700"/>
              <a:gd name="connsiteX2" fmla="*/ 0 w 533400"/>
              <a:gd name="connsiteY2" fmla="*/ 381000 h 901700"/>
              <a:gd name="connsiteX3" fmla="*/ 25400 w 533400"/>
              <a:gd name="connsiteY3" fmla="*/ 266700 h 901700"/>
              <a:gd name="connsiteX4" fmla="*/ 76200 w 533400"/>
              <a:gd name="connsiteY4" fmla="*/ 88900 h 901700"/>
              <a:gd name="connsiteX5" fmla="*/ 177800 w 533400"/>
              <a:gd name="connsiteY5" fmla="*/ 12700 h 901700"/>
              <a:gd name="connsiteX6" fmla="*/ 254000 w 533400"/>
              <a:gd name="connsiteY6" fmla="*/ 0 h 901700"/>
              <a:gd name="connsiteX7" fmla="*/ 431800 w 533400"/>
              <a:gd name="connsiteY7" fmla="*/ 50800 h 901700"/>
              <a:gd name="connsiteX8" fmla="*/ 495300 w 533400"/>
              <a:gd name="connsiteY8" fmla="*/ 152400 h 901700"/>
              <a:gd name="connsiteX9" fmla="*/ 533400 w 533400"/>
              <a:gd name="connsiteY9" fmla="*/ 330200 h 901700"/>
              <a:gd name="connsiteX10" fmla="*/ 533400 w 533400"/>
              <a:gd name="connsiteY10" fmla="*/ 482600 h 901700"/>
              <a:gd name="connsiteX11" fmla="*/ 482600 w 533400"/>
              <a:gd name="connsiteY11" fmla="*/ 723900 h 901700"/>
              <a:gd name="connsiteX12" fmla="*/ 419100 w 533400"/>
              <a:gd name="connsiteY12" fmla="*/ 825500 h 901700"/>
              <a:gd name="connsiteX13" fmla="*/ 292100 w 533400"/>
              <a:gd name="connsiteY13" fmla="*/ 901700 h 901700"/>
              <a:gd name="connsiteX14" fmla="*/ 215900 w 533400"/>
              <a:gd name="connsiteY14" fmla="*/ 901700 h 901700"/>
              <a:gd name="connsiteX15" fmla="*/ 63500 w 533400"/>
              <a:gd name="connsiteY15" fmla="*/ 838200 h 901700"/>
              <a:gd name="connsiteX16" fmla="*/ 0 w 533400"/>
              <a:gd name="connsiteY16" fmla="*/ 723900 h 90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3400" h="901700">
                <a:moveTo>
                  <a:pt x="0" y="723900"/>
                </a:moveTo>
                <a:lnTo>
                  <a:pt x="0" y="609600"/>
                </a:lnTo>
                <a:lnTo>
                  <a:pt x="0" y="381000"/>
                </a:lnTo>
                <a:lnTo>
                  <a:pt x="25400" y="266700"/>
                </a:lnTo>
                <a:lnTo>
                  <a:pt x="76200" y="88900"/>
                </a:lnTo>
                <a:lnTo>
                  <a:pt x="177800" y="12700"/>
                </a:lnTo>
                <a:lnTo>
                  <a:pt x="254000" y="0"/>
                </a:lnTo>
                <a:lnTo>
                  <a:pt x="431800" y="50800"/>
                </a:lnTo>
                <a:lnTo>
                  <a:pt x="495300" y="152400"/>
                </a:lnTo>
                <a:lnTo>
                  <a:pt x="533400" y="330200"/>
                </a:lnTo>
                <a:lnTo>
                  <a:pt x="533400" y="482600"/>
                </a:lnTo>
                <a:lnTo>
                  <a:pt x="482600" y="723900"/>
                </a:lnTo>
                <a:lnTo>
                  <a:pt x="419100" y="825500"/>
                </a:lnTo>
                <a:lnTo>
                  <a:pt x="292100" y="901700"/>
                </a:lnTo>
                <a:lnTo>
                  <a:pt x="215900" y="901700"/>
                </a:lnTo>
                <a:lnTo>
                  <a:pt x="63500" y="838200"/>
                </a:lnTo>
                <a:lnTo>
                  <a:pt x="0" y="723900"/>
                </a:lnTo>
                <a:close/>
              </a:path>
            </a:pathLst>
          </a:cu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48000">
                <a:srgbClr val="C00000">
                  <a:shade val="67500"/>
                  <a:satMod val="115000"/>
                  <a:alpha val="48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6" name="Freeform 5"/>
          <p:cNvSpPr/>
          <p:nvPr/>
        </p:nvSpPr>
        <p:spPr>
          <a:xfrm>
            <a:off x="4410075" y="1190625"/>
            <a:ext cx="133350" cy="161925"/>
          </a:xfrm>
          <a:custGeom>
            <a:avLst/>
            <a:gdLst>
              <a:gd name="connsiteX0" fmla="*/ 0 w 177800"/>
              <a:gd name="connsiteY0" fmla="*/ 177800 h 215900"/>
              <a:gd name="connsiteX1" fmla="*/ 0 w 177800"/>
              <a:gd name="connsiteY1" fmla="*/ 50800 h 215900"/>
              <a:gd name="connsiteX2" fmla="*/ 76200 w 177800"/>
              <a:gd name="connsiteY2" fmla="*/ 0 h 215900"/>
              <a:gd name="connsiteX3" fmla="*/ 152400 w 177800"/>
              <a:gd name="connsiteY3" fmla="*/ 12700 h 215900"/>
              <a:gd name="connsiteX4" fmla="*/ 177800 w 177800"/>
              <a:gd name="connsiteY4" fmla="*/ 127000 h 215900"/>
              <a:gd name="connsiteX5" fmla="*/ 177800 w 177800"/>
              <a:gd name="connsiteY5" fmla="*/ 215900 h 215900"/>
              <a:gd name="connsiteX6" fmla="*/ 114300 w 177800"/>
              <a:gd name="connsiteY6" fmla="*/ 165100 h 215900"/>
              <a:gd name="connsiteX7" fmla="*/ 0 w 177800"/>
              <a:gd name="connsiteY7" fmla="*/ 177800 h 21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7800" h="215900">
                <a:moveTo>
                  <a:pt x="0" y="177800"/>
                </a:moveTo>
                <a:lnTo>
                  <a:pt x="0" y="50800"/>
                </a:lnTo>
                <a:lnTo>
                  <a:pt x="76200" y="0"/>
                </a:lnTo>
                <a:lnTo>
                  <a:pt x="152400" y="12700"/>
                </a:lnTo>
                <a:lnTo>
                  <a:pt x="177800" y="127000"/>
                </a:lnTo>
                <a:lnTo>
                  <a:pt x="177800" y="215900"/>
                </a:lnTo>
                <a:lnTo>
                  <a:pt x="114300" y="165100"/>
                </a:lnTo>
                <a:lnTo>
                  <a:pt x="0" y="177800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50000"/>
                  <a:shade val="30000"/>
                  <a:satMod val="115000"/>
                </a:schemeClr>
              </a:gs>
              <a:gs pos="50000">
                <a:schemeClr val="bg2">
                  <a:lumMod val="50000"/>
                  <a:shade val="67500"/>
                  <a:satMod val="115000"/>
                </a:schemeClr>
              </a:gs>
              <a:gs pos="100000">
                <a:schemeClr val="bg2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7" name="Isosceles Triangle 6"/>
          <p:cNvSpPr/>
          <p:nvPr/>
        </p:nvSpPr>
        <p:spPr>
          <a:xfrm rot="15264186">
            <a:off x="4379458" y="4381496"/>
            <a:ext cx="78221" cy="310397"/>
          </a:xfrm>
          <a:prstGeom prst="triangle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8" name="Isosceles Triangle 7"/>
          <p:cNvSpPr/>
          <p:nvPr/>
        </p:nvSpPr>
        <p:spPr>
          <a:xfrm rot="4372167">
            <a:off x="5023475" y="4201330"/>
            <a:ext cx="74445" cy="310397"/>
          </a:xfrm>
          <a:prstGeom prst="triangle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4557713" y="4367212"/>
            <a:ext cx="344091" cy="9048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 rot="20646636">
            <a:off x="4577107" y="4405481"/>
            <a:ext cx="327701" cy="76032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noFill/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11" name="Rectangle 10"/>
          <p:cNvSpPr/>
          <p:nvPr/>
        </p:nvSpPr>
        <p:spPr>
          <a:xfrm rot="20476276">
            <a:off x="4648200" y="4381500"/>
            <a:ext cx="381000" cy="371475"/>
          </a:xfrm>
          <a:prstGeom prst="rect">
            <a:avLst/>
          </a:prstGeom>
          <a:solidFill>
            <a:srgbClr val="FFD13F"/>
          </a:solidFill>
          <a:scene3d>
            <a:camera prst="isometricRightUp">
              <a:rot lat="4170087" lon="13560099" rev="13200001"/>
            </a:camera>
            <a:lightRig rig="threePt" dir="t"/>
          </a:scene3d>
          <a:sp3d extrusionH="76200" contourW="12700">
            <a:extrusionClr>
              <a:schemeClr val="accent2">
                <a:lumMod val="60000"/>
                <a:lumOff val="40000"/>
              </a:schemeClr>
            </a:extrusionClr>
            <a:contourClr>
              <a:schemeClr val="tx1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grpSp>
        <p:nvGrpSpPr>
          <p:cNvPr id="8210" name="Group 40"/>
          <p:cNvGrpSpPr>
            <a:grpSpLocks/>
          </p:cNvGrpSpPr>
          <p:nvPr/>
        </p:nvGrpSpPr>
        <p:grpSpPr bwMode="auto">
          <a:xfrm rot="-2099065">
            <a:off x="5098256" y="4277917"/>
            <a:ext cx="147638" cy="86915"/>
            <a:chOff x="7839075" y="3657600"/>
            <a:chExt cx="234950" cy="215900"/>
          </a:xfrm>
        </p:grpSpPr>
        <p:cxnSp>
          <p:nvCxnSpPr>
            <p:cNvPr id="42" name="Straight Connector 41"/>
            <p:cNvCxnSpPr/>
            <p:nvPr/>
          </p:nvCxnSpPr>
          <p:spPr>
            <a:xfrm>
              <a:off x="7975894" y="3730370"/>
              <a:ext cx="98527" cy="32534"/>
            </a:xfrm>
            <a:prstGeom prst="line">
              <a:avLst/>
            </a:prstGeom>
            <a:ln>
              <a:solidFill>
                <a:srgbClr val="02287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7968769" y="3662052"/>
              <a:ext cx="82811" cy="60632"/>
            </a:xfrm>
            <a:prstGeom prst="line">
              <a:avLst/>
            </a:prstGeom>
            <a:ln>
              <a:solidFill>
                <a:srgbClr val="02287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Arc 43"/>
            <p:cNvSpPr/>
            <p:nvPr/>
          </p:nvSpPr>
          <p:spPr>
            <a:xfrm rot="20862557">
              <a:off x="7836294" y="3667766"/>
              <a:ext cx="132633" cy="204070"/>
            </a:xfrm>
            <a:prstGeom prst="arc">
              <a:avLst>
                <a:gd name="adj1" fmla="val 16200000"/>
                <a:gd name="adj2" fmla="val 4373836"/>
              </a:avLst>
            </a:prstGeom>
            <a:ln>
              <a:solidFill>
                <a:srgbClr val="02287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</p:grpSp>
      <p:grpSp>
        <p:nvGrpSpPr>
          <p:cNvPr id="8211" name="Group 44"/>
          <p:cNvGrpSpPr>
            <a:grpSpLocks/>
          </p:cNvGrpSpPr>
          <p:nvPr/>
        </p:nvGrpSpPr>
        <p:grpSpPr bwMode="auto">
          <a:xfrm rot="-2099065">
            <a:off x="4945856" y="4330305"/>
            <a:ext cx="147638" cy="86915"/>
            <a:chOff x="7839075" y="3657600"/>
            <a:chExt cx="234950" cy="215900"/>
          </a:xfrm>
        </p:grpSpPr>
        <p:cxnSp>
          <p:nvCxnSpPr>
            <p:cNvPr id="46" name="Straight Connector 45"/>
            <p:cNvCxnSpPr/>
            <p:nvPr/>
          </p:nvCxnSpPr>
          <p:spPr>
            <a:xfrm>
              <a:off x="7975894" y="3730370"/>
              <a:ext cx="98527" cy="32534"/>
            </a:xfrm>
            <a:prstGeom prst="line">
              <a:avLst/>
            </a:prstGeom>
            <a:ln>
              <a:solidFill>
                <a:srgbClr val="02287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5400000">
              <a:off x="7968769" y="3662052"/>
              <a:ext cx="82811" cy="60632"/>
            </a:xfrm>
            <a:prstGeom prst="line">
              <a:avLst/>
            </a:prstGeom>
            <a:ln>
              <a:solidFill>
                <a:srgbClr val="02287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Arc 47"/>
            <p:cNvSpPr/>
            <p:nvPr/>
          </p:nvSpPr>
          <p:spPr>
            <a:xfrm rot="20862557">
              <a:off x="7836294" y="3667766"/>
              <a:ext cx="132633" cy="204070"/>
            </a:xfrm>
            <a:prstGeom prst="arc">
              <a:avLst>
                <a:gd name="adj1" fmla="val 16200000"/>
                <a:gd name="adj2" fmla="val 4373836"/>
              </a:avLst>
            </a:prstGeom>
            <a:ln>
              <a:solidFill>
                <a:srgbClr val="02287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</p:grpSp>
      <p:grpSp>
        <p:nvGrpSpPr>
          <p:cNvPr id="8212" name="Group 48"/>
          <p:cNvGrpSpPr>
            <a:grpSpLocks/>
          </p:cNvGrpSpPr>
          <p:nvPr/>
        </p:nvGrpSpPr>
        <p:grpSpPr bwMode="auto">
          <a:xfrm rot="-7991227">
            <a:off x="4279107" y="4486276"/>
            <a:ext cx="147638" cy="88106"/>
            <a:chOff x="7839075" y="3657600"/>
            <a:chExt cx="234950" cy="215900"/>
          </a:xfrm>
        </p:grpSpPr>
        <p:cxnSp>
          <p:nvCxnSpPr>
            <p:cNvPr id="50" name="Straight Connector 49"/>
            <p:cNvCxnSpPr/>
            <p:nvPr/>
          </p:nvCxnSpPr>
          <p:spPr>
            <a:xfrm>
              <a:off x="7978697" y="3734670"/>
              <a:ext cx="98527" cy="32092"/>
            </a:xfrm>
            <a:prstGeom prst="line">
              <a:avLst/>
            </a:prstGeom>
            <a:ln>
              <a:solidFill>
                <a:srgbClr val="02287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5400000">
              <a:off x="7974652" y="3668374"/>
              <a:ext cx="81692" cy="60632"/>
            </a:xfrm>
            <a:prstGeom prst="line">
              <a:avLst/>
            </a:prstGeom>
            <a:ln>
              <a:solidFill>
                <a:srgbClr val="02287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Arc 51"/>
            <p:cNvSpPr/>
            <p:nvPr/>
          </p:nvSpPr>
          <p:spPr>
            <a:xfrm rot="20862557">
              <a:off x="7842110" y="3669907"/>
              <a:ext cx="132633" cy="204230"/>
            </a:xfrm>
            <a:prstGeom prst="arc">
              <a:avLst>
                <a:gd name="adj1" fmla="val 16200000"/>
                <a:gd name="adj2" fmla="val 4373836"/>
              </a:avLst>
            </a:prstGeom>
            <a:ln>
              <a:solidFill>
                <a:srgbClr val="02287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</p:grpSp>
      <p:grpSp>
        <p:nvGrpSpPr>
          <p:cNvPr id="8213" name="Group 52"/>
          <p:cNvGrpSpPr>
            <a:grpSpLocks/>
          </p:cNvGrpSpPr>
          <p:nvPr/>
        </p:nvGrpSpPr>
        <p:grpSpPr bwMode="auto">
          <a:xfrm rot="-7316796">
            <a:off x="4426744" y="4452939"/>
            <a:ext cx="147638" cy="88106"/>
            <a:chOff x="7839075" y="3657600"/>
            <a:chExt cx="234950" cy="215900"/>
          </a:xfrm>
        </p:grpSpPr>
        <p:cxnSp>
          <p:nvCxnSpPr>
            <p:cNvPr id="54" name="Straight Connector 53"/>
            <p:cNvCxnSpPr/>
            <p:nvPr/>
          </p:nvCxnSpPr>
          <p:spPr>
            <a:xfrm>
              <a:off x="7978476" y="3733618"/>
              <a:ext cx="98527" cy="32094"/>
            </a:xfrm>
            <a:prstGeom prst="line">
              <a:avLst/>
            </a:prstGeom>
            <a:ln>
              <a:solidFill>
                <a:srgbClr val="02287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5400000">
              <a:off x="7974306" y="3667720"/>
              <a:ext cx="81692" cy="60632"/>
            </a:xfrm>
            <a:prstGeom prst="line">
              <a:avLst/>
            </a:prstGeom>
            <a:ln>
              <a:solidFill>
                <a:srgbClr val="02287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Arc 55"/>
            <p:cNvSpPr/>
            <p:nvPr/>
          </p:nvSpPr>
          <p:spPr>
            <a:xfrm rot="20862557">
              <a:off x="7841432" y="3668149"/>
              <a:ext cx="132633" cy="204230"/>
            </a:xfrm>
            <a:prstGeom prst="arc">
              <a:avLst>
                <a:gd name="adj1" fmla="val 16200000"/>
                <a:gd name="adj2" fmla="val 4373836"/>
              </a:avLst>
            </a:prstGeom>
            <a:ln>
              <a:solidFill>
                <a:srgbClr val="02287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184338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757" y="857250"/>
            <a:ext cx="451366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4"/>
          <p:cNvSpPr/>
          <p:nvPr/>
        </p:nvSpPr>
        <p:spPr>
          <a:xfrm>
            <a:off x="4276725" y="1009650"/>
            <a:ext cx="400050" cy="676275"/>
          </a:xfrm>
          <a:custGeom>
            <a:avLst/>
            <a:gdLst>
              <a:gd name="connsiteX0" fmla="*/ 0 w 533400"/>
              <a:gd name="connsiteY0" fmla="*/ 723900 h 901700"/>
              <a:gd name="connsiteX1" fmla="*/ 0 w 533400"/>
              <a:gd name="connsiteY1" fmla="*/ 609600 h 901700"/>
              <a:gd name="connsiteX2" fmla="*/ 0 w 533400"/>
              <a:gd name="connsiteY2" fmla="*/ 381000 h 901700"/>
              <a:gd name="connsiteX3" fmla="*/ 25400 w 533400"/>
              <a:gd name="connsiteY3" fmla="*/ 266700 h 901700"/>
              <a:gd name="connsiteX4" fmla="*/ 76200 w 533400"/>
              <a:gd name="connsiteY4" fmla="*/ 88900 h 901700"/>
              <a:gd name="connsiteX5" fmla="*/ 177800 w 533400"/>
              <a:gd name="connsiteY5" fmla="*/ 12700 h 901700"/>
              <a:gd name="connsiteX6" fmla="*/ 254000 w 533400"/>
              <a:gd name="connsiteY6" fmla="*/ 0 h 901700"/>
              <a:gd name="connsiteX7" fmla="*/ 431800 w 533400"/>
              <a:gd name="connsiteY7" fmla="*/ 50800 h 901700"/>
              <a:gd name="connsiteX8" fmla="*/ 495300 w 533400"/>
              <a:gd name="connsiteY8" fmla="*/ 152400 h 901700"/>
              <a:gd name="connsiteX9" fmla="*/ 533400 w 533400"/>
              <a:gd name="connsiteY9" fmla="*/ 330200 h 901700"/>
              <a:gd name="connsiteX10" fmla="*/ 533400 w 533400"/>
              <a:gd name="connsiteY10" fmla="*/ 482600 h 901700"/>
              <a:gd name="connsiteX11" fmla="*/ 482600 w 533400"/>
              <a:gd name="connsiteY11" fmla="*/ 723900 h 901700"/>
              <a:gd name="connsiteX12" fmla="*/ 419100 w 533400"/>
              <a:gd name="connsiteY12" fmla="*/ 825500 h 901700"/>
              <a:gd name="connsiteX13" fmla="*/ 292100 w 533400"/>
              <a:gd name="connsiteY13" fmla="*/ 901700 h 901700"/>
              <a:gd name="connsiteX14" fmla="*/ 215900 w 533400"/>
              <a:gd name="connsiteY14" fmla="*/ 901700 h 901700"/>
              <a:gd name="connsiteX15" fmla="*/ 63500 w 533400"/>
              <a:gd name="connsiteY15" fmla="*/ 838200 h 901700"/>
              <a:gd name="connsiteX16" fmla="*/ 0 w 533400"/>
              <a:gd name="connsiteY16" fmla="*/ 723900 h 90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3400" h="901700">
                <a:moveTo>
                  <a:pt x="0" y="723900"/>
                </a:moveTo>
                <a:lnTo>
                  <a:pt x="0" y="609600"/>
                </a:lnTo>
                <a:lnTo>
                  <a:pt x="0" y="381000"/>
                </a:lnTo>
                <a:lnTo>
                  <a:pt x="25400" y="266700"/>
                </a:lnTo>
                <a:lnTo>
                  <a:pt x="76200" y="88900"/>
                </a:lnTo>
                <a:lnTo>
                  <a:pt x="177800" y="12700"/>
                </a:lnTo>
                <a:lnTo>
                  <a:pt x="254000" y="0"/>
                </a:lnTo>
                <a:lnTo>
                  <a:pt x="431800" y="50800"/>
                </a:lnTo>
                <a:lnTo>
                  <a:pt x="495300" y="152400"/>
                </a:lnTo>
                <a:lnTo>
                  <a:pt x="533400" y="330200"/>
                </a:lnTo>
                <a:lnTo>
                  <a:pt x="533400" y="482600"/>
                </a:lnTo>
                <a:lnTo>
                  <a:pt x="482600" y="723900"/>
                </a:lnTo>
                <a:lnTo>
                  <a:pt x="419100" y="825500"/>
                </a:lnTo>
                <a:lnTo>
                  <a:pt x="292100" y="901700"/>
                </a:lnTo>
                <a:lnTo>
                  <a:pt x="215900" y="901700"/>
                </a:lnTo>
                <a:lnTo>
                  <a:pt x="63500" y="838200"/>
                </a:lnTo>
                <a:lnTo>
                  <a:pt x="0" y="723900"/>
                </a:lnTo>
                <a:close/>
              </a:path>
            </a:pathLst>
          </a:cu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48000">
                <a:srgbClr val="C00000">
                  <a:shade val="67500"/>
                  <a:satMod val="115000"/>
                  <a:alpha val="48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6" name="Freeform 5"/>
          <p:cNvSpPr/>
          <p:nvPr/>
        </p:nvSpPr>
        <p:spPr>
          <a:xfrm>
            <a:off x="4410075" y="1190625"/>
            <a:ext cx="133350" cy="161925"/>
          </a:xfrm>
          <a:custGeom>
            <a:avLst/>
            <a:gdLst>
              <a:gd name="connsiteX0" fmla="*/ 0 w 177800"/>
              <a:gd name="connsiteY0" fmla="*/ 177800 h 215900"/>
              <a:gd name="connsiteX1" fmla="*/ 0 w 177800"/>
              <a:gd name="connsiteY1" fmla="*/ 50800 h 215900"/>
              <a:gd name="connsiteX2" fmla="*/ 76200 w 177800"/>
              <a:gd name="connsiteY2" fmla="*/ 0 h 215900"/>
              <a:gd name="connsiteX3" fmla="*/ 152400 w 177800"/>
              <a:gd name="connsiteY3" fmla="*/ 12700 h 215900"/>
              <a:gd name="connsiteX4" fmla="*/ 177800 w 177800"/>
              <a:gd name="connsiteY4" fmla="*/ 127000 h 215900"/>
              <a:gd name="connsiteX5" fmla="*/ 177800 w 177800"/>
              <a:gd name="connsiteY5" fmla="*/ 215900 h 215900"/>
              <a:gd name="connsiteX6" fmla="*/ 114300 w 177800"/>
              <a:gd name="connsiteY6" fmla="*/ 165100 h 215900"/>
              <a:gd name="connsiteX7" fmla="*/ 0 w 177800"/>
              <a:gd name="connsiteY7" fmla="*/ 177800 h 21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7800" h="215900">
                <a:moveTo>
                  <a:pt x="0" y="177800"/>
                </a:moveTo>
                <a:lnTo>
                  <a:pt x="0" y="50800"/>
                </a:lnTo>
                <a:lnTo>
                  <a:pt x="76200" y="0"/>
                </a:lnTo>
                <a:lnTo>
                  <a:pt x="152400" y="12700"/>
                </a:lnTo>
                <a:lnTo>
                  <a:pt x="177800" y="127000"/>
                </a:lnTo>
                <a:lnTo>
                  <a:pt x="177800" y="215900"/>
                </a:lnTo>
                <a:lnTo>
                  <a:pt x="114300" y="165100"/>
                </a:lnTo>
                <a:lnTo>
                  <a:pt x="0" y="177800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50000"/>
                  <a:shade val="30000"/>
                  <a:satMod val="115000"/>
                </a:schemeClr>
              </a:gs>
              <a:gs pos="50000">
                <a:schemeClr val="bg2">
                  <a:lumMod val="50000"/>
                  <a:shade val="67500"/>
                  <a:satMod val="115000"/>
                </a:schemeClr>
              </a:gs>
              <a:gs pos="100000">
                <a:schemeClr val="bg2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4343400" y="4343400"/>
            <a:ext cx="819150" cy="22860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 rot="20476276">
            <a:off x="4638675" y="4457700"/>
            <a:ext cx="381000" cy="371475"/>
          </a:xfrm>
          <a:prstGeom prst="rect">
            <a:avLst/>
          </a:prstGeom>
          <a:solidFill>
            <a:srgbClr val="FFD13F"/>
          </a:solidFill>
          <a:scene3d>
            <a:camera prst="isometricRightUp">
              <a:rot lat="2556865" lon="12006412" rev="11568608"/>
            </a:camera>
            <a:lightRig rig="threePt" dir="t"/>
          </a:scene3d>
          <a:sp3d extrusionH="76200" contourW="12700">
            <a:extrusionClr>
              <a:schemeClr val="accent2">
                <a:lumMod val="60000"/>
                <a:lumOff val="40000"/>
              </a:schemeClr>
            </a:extrusionClr>
            <a:contourClr>
              <a:schemeClr val="tx1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grpSp>
        <p:nvGrpSpPr>
          <p:cNvPr id="9225" name="Group 14"/>
          <p:cNvGrpSpPr>
            <a:grpSpLocks/>
          </p:cNvGrpSpPr>
          <p:nvPr/>
        </p:nvGrpSpPr>
        <p:grpSpPr bwMode="auto">
          <a:xfrm rot="-7316796">
            <a:off x="4521994" y="4433889"/>
            <a:ext cx="147638" cy="88106"/>
            <a:chOff x="7839075" y="3657600"/>
            <a:chExt cx="234950" cy="215900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7978476" y="3733618"/>
              <a:ext cx="98527" cy="32094"/>
            </a:xfrm>
            <a:prstGeom prst="line">
              <a:avLst/>
            </a:prstGeom>
            <a:ln>
              <a:solidFill>
                <a:srgbClr val="02287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>
              <a:off x="7974306" y="3667720"/>
              <a:ext cx="81692" cy="60632"/>
            </a:xfrm>
            <a:prstGeom prst="line">
              <a:avLst/>
            </a:prstGeom>
            <a:ln>
              <a:solidFill>
                <a:srgbClr val="02287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Arc 17"/>
            <p:cNvSpPr/>
            <p:nvPr/>
          </p:nvSpPr>
          <p:spPr>
            <a:xfrm rot="20862557">
              <a:off x="7841432" y="3668149"/>
              <a:ext cx="132633" cy="204230"/>
            </a:xfrm>
            <a:prstGeom prst="arc">
              <a:avLst>
                <a:gd name="adj1" fmla="val 16200000"/>
                <a:gd name="adj2" fmla="val 4373836"/>
              </a:avLst>
            </a:prstGeom>
            <a:ln>
              <a:solidFill>
                <a:srgbClr val="02287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</p:grpSp>
      <p:grpSp>
        <p:nvGrpSpPr>
          <p:cNvPr id="9226" name="Group 18"/>
          <p:cNvGrpSpPr>
            <a:grpSpLocks/>
          </p:cNvGrpSpPr>
          <p:nvPr/>
        </p:nvGrpSpPr>
        <p:grpSpPr bwMode="auto">
          <a:xfrm rot="-7316796">
            <a:off x="4693444" y="4386264"/>
            <a:ext cx="147638" cy="88106"/>
            <a:chOff x="7839075" y="3657600"/>
            <a:chExt cx="234950" cy="215900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7978476" y="3733618"/>
              <a:ext cx="98527" cy="32094"/>
            </a:xfrm>
            <a:prstGeom prst="line">
              <a:avLst/>
            </a:prstGeom>
            <a:ln>
              <a:solidFill>
                <a:srgbClr val="02287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7974306" y="3667720"/>
              <a:ext cx="81692" cy="60632"/>
            </a:xfrm>
            <a:prstGeom prst="line">
              <a:avLst/>
            </a:prstGeom>
            <a:ln>
              <a:solidFill>
                <a:srgbClr val="02287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Arc 21"/>
            <p:cNvSpPr/>
            <p:nvPr/>
          </p:nvSpPr>
          <p:spPr>
            <a:xfrm rot="20862557">
              <a:off x="7841432" y="3668149"/>
              <a:ext cx="132633" cy="204230"/>
            </a:xfrm>
            <a:prstGeom prst="arc">
              <a:avLst>
                <a:gd name="adj1" fmla="val 16200000"/>
                <a:gd name="adj2" fmla="val 4373836"/>
              </a:avLst>
            </a:prstGeom>
            <a:ln>
              <a:solidFill>
                <a:srgbClr val="02287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</p:grpSp>
      <p:grpSp>
        <p:nvGrpSpPr>
          <p:cNvPr id="9227" name="Group 22"/>
          <p:cNvGrpSpPr>
            <a:grpSpLocks/>
          </p:cNvGrpSpPr>
          <p:nvPr/>
        </p:nvGrpSpPr>
        <p:grpSpPr bwMode="auto">
          <a:xfrm rot="-7316796">
            <a:off x="4855369" y="4338639"/>
            <a:ext cx="147638" cy="88106"/>
            <a:chOff x="7839075" y="3657600"/>
            <a:chExt cx="234950" cy="215900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7978476" y="3733618"/>
              <a:ext cx="98527" cy="32094"/>
            </a:xfrm>
            <a:prstGeom prst="line">
              <a:avLst/>
            </a:prstGeom>
            <a:ln>
              <a:solidFill>
                <a:srgbClr val="02287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>
              <a:off x="7974306" y="3667720"/>
              <a:ext cx="81692" cy="60632"/>
            </a:xfrm>
            <a:prstGeom prst="line">
              <a:avLst/>
            </a:prstGeom>
            <a:ln>
              <a:solidFill>
                <a:srgbClr val="02287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Arc 25"/>
            <p:cNvSpPr/>
            <p:nvPr/>
          </p:nvSpPr>
          <p:spPr>
            <a:xfrm rot="20862557">
              <a:off x="7841432" y="3668149"/>
              <a:ext cx="132633" cy="204230"/>
            </a:xfrm>
            <a:prstGeom prst="arc">
              <a:avLst>
                <a:gd name="adj1" fmla="val 16200000"/>
                <a:gd name="adj2" fmla="val 4373836"/>
              </a:avLst>
            </a:prstGeom>
            <a:ln>
              <a:solidFill>
                <a:srgbClr val="02287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</p:grpSp>
      <p:grpSp>
        <p:nvGrpSpPr>
          <p:cNvPr id="9228" name="Group 26"/>
          <p:cNvGrpSpPr>
            <a:grpSpLocks/>
          </p:cNvGrpSpPr>
          <p:nvPr/>
        </p:nvGrpSpPr>
        <p:grpSpPr bwMode="auto">
          <a:xfrm rot="-7316796">
            <a:off x="5007769" y="4310064"/>
            <a:ext cx="147638" cy="88106"/>
            <a:chOff x="7839075" y="3657600"/>
            <a:chExt cx="234950" cy="215900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7978476" y="3733618"/>
              <a:ext cx="98527" cy="32094"/>
            </a:xfrm>
            <a:prstGeom prst="line">
              <a:avLst/>
            </a:prstGeom>
            <a:ln>
              <a:solidFill>
                <a:srgbClr val="02287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>
              <a:off x="7974306" y="3667720"/>
              <a:ext cx="81692" cy="60632"/>
            </a:xfrm>
            <a:prstGeom prst="line">
              <a:avLst/>
            </a:prstGeom>
            <a:ln>
              <a:solidFill>
                <a:srgbClr val="02287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Arc 29"/>
            <p:cNvSpPr/>
            <p:nvPr/>
          </p:nvSpPr>
          <p:spPr>
            <a:xfrm rot="20862557">
              <a:off x="7841432" y="3668149"/>
              <a:ext cx="132633" cy="204230"/>
            </a:xfrm>
            <a:prstGeom prst="arc">
              <a:avLst>
                <a:gd name="adj1" fmla="val 16200000"/>
                <a:gd name="adj2" fmla="val 4373836"/>
              </a:avLst>
            </a:prstGeom>
            <a:ln>
              <a:solidFill>
                <a:srgbClr val="02287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</p:grpSp>
      <p:grpSp>
        <p:nvGrpSpPr>
          <p:cNvPr id="9229" name="Group 30"/>
          <p:cNvGrpSpPr>
            <a:grpSpLocks/>
          </p:cNvGrpSpPr>
          <p:nvPr/>
        </p:nvGrpSpPr>
        <p:grpSpPr bwMode="auto">
          <a:xfrm rot="-7316796">
            <a:off x="4369594" y="4491039"/>
            <a:ext cx="147638" cy="88106"/>
            <a:chOff x="7839075" y="3657600"/>
            <a:chExt cx="234950" cy="215900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7978476" y="3733618"/>
              <a:ext cx="98527" cy="32094"/>
            </a:xfrm>
            <a:prstGeom prst="line">
              <a:avLst/>
            </a:prstGeom>
            <a:ln>
              <a:solidFill>
                <a:srgbClr val="02287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>
              <a:off x="7974306" y="3667720"/>
              <a:ext cx="81692" cy="60632"/>
            </a:xfrm>
            <a:prstGeom prst="line">
              <a:avLst/>
            </a:prstGeom>
            <a:ln>
              <a:solidFill>
                <a:srgbClr val="02287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Arc 33"/>
            <p:cNvSpPr/>
            <p:nvPr/>
          </p:nvSpPr>
          <p:spPr>
            <a:xfrm rot="20862557">
              <a:off x="7841432" y="3668149"/>
              <a:ext cx="132633" cy="204230"/>
            </a:xfrm>
            <a:prstGeom prst="arc">
              <a:avLst>
                <a:gd name="adj1" fmla="val 16200000"/>
                <a:gd name="adj2" fmla="val 4373836"/>
              </a:avLst>
            </a:prstGeom>
            <a:ln>
              <a:solidFill>
                <a:srgbClr val="02287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58085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757" y="857250"/>
            <a:ext cx="451366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4"/>
          <p:cNvSpPr/>
          <p:nvPr/>
        </p:nvSpPr>
        <p:spPr>
          <a:xfrm>
            <a:off x="4276725" y="1009650"/>
            <a:ext cx="400050" cy="676275"/>
          </a:xfrm>
          <a:custGeom>
            <a:avLst/>
            <a:gdLst>
              <a:gd name="connsiteX0" fmla="*/ 0 w 533400"/>
              <a:gd name="connsiteY0" fmla="*/ 723900 h 901700"/>
              <a:gd name="connsiteX1" fmla="*/ 0 w 533400"/>
              <a:gd name="connsiteY1" fmla="*/ 609600 h 901700"/>
              <a:gd name="connsiteX2" fmla="*/ 0 w 533400"/>
              <a:gd name="connsiteY2" fmla="*/ 381000 h 901700"/>
              <a:gd name="connsiteX3" fmla="*/ 25400 w 533400"/>
              <a:gd name="connsiteY3" fmla="*/ 266700 h 901700"/>
              <a:gd name="connsiteX4" fmla="*/ 76200 w 533400"/>
              <a:gd name="connsiteY4" fmla="*/ 88900 h 901700"/>
              <a:gd name="connsiteX5" fmla="*/ 177800 w 533400"/>
              <a:gd name="connsiteY5" fmla="*/ 12700 h 901700"/>
              <a:gd name="connsiteX6" fmla="*/ 254000 w 533400"/>
              <a:gd name="connsiteY6" fmla="*/ 0 h 901700"/>
              <a:gd name="connsiteX7" fmla="*/ 431800 w 533400"/>
              <a:gd name="connsiteY7" fmla="*/ 50800 h 901700"/>
              <a:gd name="connsiteX8" fmla="*/ 495300 w 533400"/>
              <a:gd name="connsiteY8" fmla="*/ 152400 h 901700"/>
              <a:gd name="connsiteX9" fmla="*/ 533400 w 533400"/>
              <a:gd name="connsiteY9" fmla="*/ 330200 h 901700"/>
              <a:gd name="connsiteX10" fmla="*/ 533400 w 533400"/>
              <a:gd name="connsiteY10" fmla="*/ 482600 h 901700"/>
              <a:gd name="connsiteX11" fmla="*/ 482600 w 533400"/>
              <a:gd name="connsiteY11" fmla="*/ 723900 h 901700"/>
              <a:gd name="connsiteX12" fmla="*/ 419100 w 533400"/>
              <a:gd name="connsiteY12" fmla="*/ 825500 h 901700"/>
              <a:gd name="connsiteX13" fmla="*/ 292100 w 533400"/>
              <a:gd name="connsiteY13" fmla="*/ 901700 h 901700"/>
              <a:gd name="connsiteX14" fmla="*/ 215900 w 533400"/>
              <a:gd name="connsiteY14" fmla="*/ 901700 h 901700"/>
              <a:gd name="connsiteX15" fmla="*/ 63500 w 533400"/>
              <a:gd name="connsiteY15" fmla="*/ 838200 h 901700"/>
              <a:gd name="connsiteX16" fmla="*/ 0 w 533400"/>
              <a:gd name="connsiteY16" fmla="*/ 723900 h 90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3400" h="901700">
                <a:moveTo>
                  <a:pt x="0" y="723900"/>
                </a:moveTo>
                <a:lnTo>
                  <a:pt x="0" y="609600"/>
                </a:lnTo>
                <a:lnTo>
                  <a:pt x="0" y="381000"/>
                </a:lnTo>
                <a:lnTo>
                  <a:pt x="25400" y="266700"/>
                </a:lnTo>
                <a:lnTo>
                  <a:pt x="76200" y="88900"/>
                </a:lnTo>
                <a:lnTo>
                  <a:pt x="177800" y="12700"/>
                </a:lnTo>
                <a:lnTo>
                  <a:pt x="254000" y="0"/>
                </a:lnTo>
                <a:lnTo>
                  <a:pt x="431800" y="50800"/>
                </a:lnTo>
                <a:lnTo>
                  <a:pt x="495300" y="152400"/>
                </a:lnTo>
                <a:lnTo>
                  <a:pt x="533400" y="330200"/>
                </a:lnTo>
                <a:lnTo>
                  <a:pt x="533400" y="482600"/>
                </a:lnTo>
                <a:lnTo>
                  <a:pt x="482600" y="723900"/>
                </a:lnTo>
                <a:lnTo>
                  <a:pt x="419100" y="825500"/>
                </a:lnTo>
                <a:lnTo>
                  <a:pt x="292100" y="901700"/>
                </a:lnTo>
                <a:lnTo>
                  <a:pt x="215900" y="901700"/>
                </a:lnTo>
                <a:lnTo>
                  <a:pt x="63500" y="838200"/>
                </a:lnTo>
                <a:lnTo>
                  <a:pt x="0" y="723900"/>
                </a:lnTo>
                <a:close/>
              </a:path>
            </a:pathLst>
          </a:cu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48000">
                <a:srgbClr val="C00000">
                  <a:shade val="67500"/>
                  <a:satMod val="115000"/>
                  <a:alpha val="48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6" name="Freeform 5"/>
          <p:cNvSpPr/>
          <p:nvPr/>
        </p:nvSpPr>
        <p:spPr>
          <a:xfrm>
            <a:off x="4410075" y="1190625"/>
            <a:ext cx="133350" cy="161925"/>
          </a:xfrm>
          <a:custGeom>
            <a:avLst/>
            <a:gdLst>
              <a:gd name="connsiteX0" fmla="*/ 0 w 177800"/>
              <a:gd name="connsiteY0" fmla="*/ 177800 h 215900"/>
              <a:gd name="connsiteX1" fmla="*/ 0 w 177800"/>
              <a:gd name="connsiteY1" fmla="*/ 50800 h 215900"/>
              <a:gd name="connsiteX2" fmla="*/ 76200 w 177800"/>
              <a:gd name="connsiteY2" fmla="*/ 0 h 215900"/>
              <a:gd name="connsiteX3" fmla="*/ 152400 w 177800"/>
              <a:gd name="connsiteY3" fmla="*/ 12700 h 215900"/>
              <a:gd name="connsiteX4" fmla="*/ 177800 w 177800"/>
              <a:gd name="connsiteY4" fmla="*/ 127000 h 215900"/>
              <a:gd name="connsiteX5" fmla="*/ 177800 w 177800"/>
              <a:gd name="connsiteY5" fmla="*/ 215900 h 215900"/>
              <a:gd name="connsiteX6" fmla="*/ 114300 w 177800"/>
              <a:gd name="connsiteY6" fmla="*/ 165100 h 215900"/>
              <a:gd name="connsiteX7" fmla="*/ 0 w 177800"/>
              <a:gd name="connsiteY7" fmla="*/ 177800 h 21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7800" h="215900">
                <a:moveTo>
                  <a:pt x="0" y="177800"/>
                </a:moveTo>
                <a:lnTo>
                  <a:pt x="0" y="50800"/>
                </a:lnTo>
                <a:lnTo>
                  <a:pt x="76200" y="0"/>
                </a:lnTo>
                <a:lnTo>
                  <a:pt x="152400" y="12700"/>
                </a:lnTo>
                <a:lnTo>
                  <a:pt x="177800" y="127000"/>
                </a:lnTo>
                <a:lnTo>
                  <a:pt x="177800" y="215900"/>
                </a:lnTo>
                <a:lnTo>
                  <a:pt x="114300" y="165100"/>
                </a:lnTo>
                <a:lnTo>
                  <a:pt x="0" y="177800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50000"/>
                  <a:shade val="30000"/>
                  <a:satMod val="115000"/>
                </a:schemeClr>
              </a:gs>
              <a:gs pos="50000">
                <a:schemeClr val="bg2">
                  <a:lumMod val="50000"/>
                  <a:shade val="67500"/>
                  <a:satMod val="115000"/>
                </a:schemeClr>
              </a:gs>
              <a:gs pos="100000">
                <a:schemeClr val="bg2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4343400" y="4343400"/>
            <a:ext cx="819150" cy="22860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 rot="20476276">
            <a:off x="4638675" y="4457700"/>
            <a:ext cx="381000" cy="371475"/>
          </a:xfrm>
          <a:prstGeom prst="rect">
            <a:avLst/>
          </a:prstGeom>
          <a:solidFill>
            <a:srgbClr val="FFD13F"/>
          </a:solidFill>
          <a:scene3d>
            <a:camera prst="isometricRightUp">
              <a:rot lat="2556865" lon="12006412" rev="11568608"/>
            </a:camera>
            <a:lightRig rig="threePt" dir="t"/>
          </a:scene3d>
          <a:sp3d extrusionH="76200" contourW="12700">
            <a:extrusionClr>
              <a:schemeClr val="accent2">
                <a:lumMod val="60000"/>
                <a:lumOff val="40000"/>
              </a:schemeClr>
            </a:extrusionClr>
            <a:contourClr>
              <a:schemeClr val="tx1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grpSp>
        <p:nvGrpSpPr>
          <p:cNvPr id="10249" name="Group 14"/>
          <p:cNvGrpSpPr>
            <a:grpSpLocks/>
          </p:cNvGrpSpPr>
          <p:nvPr/>
        </p:nvGrpSpPr>
        <p:grpSpPr bwMode="auto">
          <a:xfrm rot="-7316796">
            <a:off x="4521994" y="4433889"/>
            <a:ext cx="147638" cy="88106"/>
            <a:chOff x="7839075" y="3657600"/>
            <a:chExt cx="234950" cy="215900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7978476" y="3733618"/>
              <a:ext cx="98527" cy="32094"/>
            </a:xfrm>
            <a:prstGeom prst="line">
              <a:avLst/>
            </a:prstGeom>
            <a:ln>
              <a:solidFill>
                <a:srgbClr val="02287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>
              <a:off x="7974306" y="3667720"/>
              <a:ext cx="81692" cy="60632"/>
            </a:xfrm>
            <a:prstGeom prst="line">
              <a:avLst/>
            </a:prstGeom>
            <a:ln>
              <a:solidFill>
                <a:srgbClr val="02287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Arc 17"/>
            <p:cNvSpPr/>
            <p:nvPr/>
          </p:nvSpPr>
          <p:spPr>
            <a:xfrm rot="20862557">
              <a:off x="7841432" y="3668149"/>
              <a:ext cx="132633" cy="204230"/>
            </a:xfrm>
            <a:prstGeom prst="arc">
              <a:avLst>
                <a:gd name="adj1" fmla="val 16200000"/>
                <a:gd name="adj2" fmla="val 4373836"/>
              </a:avLst>
            </a:prstGeom>
            <a:ln>
              <a:solidFill>
                <a:srgbClr val="02287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</p:grpSp>
      <p:grpSp>
        <p:nvGrpSpPr>
          <p:cNvPr id="10250" name="Group 18"/>
          <p:cNvGrpSpPr>
            <a:grpSpLocks/>
          </p:cNvGrpSpPr>
          <p:nvPr/>
        </p:nvGrpSpPr>
        <p:grpSpPr bwMode="auto">
          <a:xfrm rot="-7316796">
            <a:off x="4693444" y="4386264"/>
            <a:ext cx="147638" cy="88106"/>
            <a:chOff x="7839075" y="3657600"/>
            <a:chExt cx="234950" cy="215900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7978476" y="3733618"/>
              <a:ext cx="98527" cy="32094"/>
            </a:xfrm>
            <a:prstGeom prst="line">
              <a:avLst/>
            </a:prstGeom>
            <a:ln>
              <a:solidFill>
                <a:srgbClr val="02287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7974306" y="3667720"/>
              <a:ext cx="81692" cy="60632"/>
            </a:xfrm>
            <a:prstGeom prst="line">
              <a:avLst/>
            </a:prstGeom>
            <a:ln>
              <a:solidFill>
                <a:srgbClr val="02287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Arc 21"/>
            <p:cNvSpPr/>
            <p:nvPr/>
          </p:nvSpPr>
          <p:spPr>
            <a:xfrm rot="20862557">
              <a:off x="7841432" y="3668149"/>
              <a:ext cx="132633" cy="204230"/>
            </a:xfrm>
            <a:prstGeom prst="arc">
              <a:avLst>
                <a:gd name="adj1" fmla="val 16200000"/>
                <a:gd name="adj2" fmla="val 4373836"/>
              </a:avLst>
            </a:prstGeom>
            <a:ln>
              <a:solidFill>
                <a:srgbClr val="02287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</p:grpSp>
      <p:grpSp>
        <p:nvGrpSpPr>
          <p:cNvPr id="10251" name="Group 22"/>
          <p:cNvGrpSpPr>
            <a:grpSpLocks/>
          </p:cNvGrpSpPr>
          <p:nvPr/>
        </p:nvGrpSpPr>
        <p:grpSpPr bwMode="auto">
          <a:xfrm rot="-7316796">
            <a:off x="4855369" y="4338639"/>
            <a:ext cx="147638" cy="88106"/>
            <a:chOff x="7839075" y="3657600"/>
            <a:chExt cx="234950" cy="215900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7978476" y="3733618"/>
              <a:ext cx="98527" cy="32094"/>
            </a:xfrm>
            <a:prstGeom prst="line">
              <a:avLst/>
            </a:prstGeom>
            <a:ln>
              <a:solidFill>
                <a:srgbClr val="02287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>
              <a:off x="7974306" y="3667720"/>
              <a:ext cx="81692" cy="60632"/>
            </a:xfrm>
            <a:prstGeom prst="line">
              <a:avLst/>
            </a:prstGeom>
            <a:ln>
              <a:solidFill>
                <a:srgbClr val="02287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Arc 25"/>
            <p:cNvSpPr/>
            <p:nvPr/>
          </p:nvSpPr>
          <p:spPr>
            <a:xfrm rot="20862557">
              <a:off x="7841432" y="3668149"/>
              <a:ext cx="132633" cy="204230"/>
            </a:xfrm>
            <a:prstGeom prst="arc">
              <a:avLst>
                <a:gd name="adj1" fmla="val 16200000"/>
                <a:gd name="adj2" fmla="val 4373836"/>
              </a:avLst>
            </a:prstGeom>
            <a:ln>
              <a:solidFill>
                <a:srgbClr val="02287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</p:grpSp>
      <p:grpSp>
        <p:nvGrpSpPr>
          <p:cNvPr id="10252" name="Group 26"/>
          <p:cNvGrpSpPr>
            <a:grpSpLocks/>
          </p:cNvGrpSpPr>
          <p:nvPr/>
        </p:nvGrpSpPr>
        <p:grpSpPr bwMode="auto">
          <a:xfrm rot="-7316796">
            <a:off x="5007769" y="4310064"/>
            <a:ext cx="147638" cy="88106"/>
            <a:chOff x="7839075" y="3657600"/>
            <a:chExt cx="234950" cy="215900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7978476" y="3733618"/>
              <a:ext cx="98527" cy="32094"/>
            </a:xfrm>
            <a:prstGeom prst="line">
              <a:avLst/>
            </a:prstGeom>
            <a:ln>
              <a:solidFill>
                <a:srgbClr val="02287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>
              <a:off x="7974306" y="3667720"/>
              <a:ext cx="81692" cy="60632"/>
            </a:xfrm>
            <a:prstGeom prst="line">
              <a:avLst/>
            </a:prstGeom>
            <a:ln>
              <a:solidFill>
                <a:srgbClr val="02287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Arc 29"/>
            <p:cNvSpPr/>
            <p:nvPr/>
          </p:nvSpPr>
          <p:spPr>
            <a:xfrm rot="20862557">
              <a:off x="7841432" y="3668149"/>
              <a:ext cx="132633" cy="204230"/>
            </a:xfrm>
            <a:prstGeom prst="arc">
              <a:avLst>
                <a:gd name="adj1" fmla="val 16200000"/>
                <a:gd name="adj2" fmla="val 4373836"/>
              </a:avLst>
            </a:prstGeom>
            <a:ln>
              <a:solidFill>
                <a:srgbClr val="02287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</p:grpSp>
      <p:grpSp>
        <p:nvGrpSpPr>
          <p:cNvPr id="10253" name="Group 30"/>
          <p:cNvGrpSpPr>
            <a:grpSpLocks/>
          </p:cNvGrpSpPr>
          <p:nvPr/>
        </p:nvGrpSpPr>
        <p:grpSpPr bwMode="auto">
          <a:xfrm rot="-7316796">
            <a:off x="4369594" y="4491039"/>
            <a:ext cx="147638" cy="88106"/>
            <a:chOff x="7839075" y="3657600"/>
            <a:chExt cx="234950" cy="215900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7978476" y="3733618"/>
              <a:ext cx="98527" cy="32094"/>
            </a:xfrm>
            <a:prstGeom prst="line">
              <a:avLst/>
            </a:prstGeom>
            <a:ln>
              <a:solidFill>
                <a:srgbClr val="02287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>
              <a:off x="7974306" y="3667720"/>
              <a:ext cx="81692" cy="60632"/>
            </a:xfrm>
            <a:prstGeom prst="line">
              <a:avLst/>
            </a:prstGeom>
            <a:ln>
              <a:solidFill>
                <a:srgbClr val="02287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Arc 33"/>
            <p:cNvSpPr/>
            <p:nvPr/>
          </p:nvSpPr>
          <p:spPr>
            <a:xfrm rot="20862557">
              <a:off x="7841432" y="3668149"/>
              <a:ext cx="132633" cy="204230"/>
            </a:xfrm>
            <a:prstGeom prst="arc">
              <a:avLst>
                <a:gd name="adj1" fmla="val 16200000"/>
                <a:gd name="adj2" fmla="val 4373836"/>
              </a:avLst>
            </a:prstGeom>
            <a:ln>
              <a:solidFill>
                <a:srgbClr val="02287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</p:grpSp>
      <p:cxnSp>
        <p:nvCxnSpPr>
          <p:cNvPr id="46" name="Straight Arrow Connector 45"/>
          <p:cNvCxnSpPr/>
          <p:nvPr/>
        </p:nvCxnSpPr>
        <p:spPr>
          <a:xfrm rot="16200000" flipH="1">
            <a:off x="3429000" y="2886075"/>
            <a:ext cx="2495550" cy="228600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109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757" y="857250"/>
            <a:ext cx="451366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V="1">
            <a:off x="4343400" y="4343400"/>
            <a:ext cx="819150" cy="22860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 rot="20476276">
            <a:off x="4638675" y="4457700"/>
            <a:ext cx="381000" cy="371475"/>
          </a:xfrm>
          <a:prstGeom prst="rect">
            <a:avLst/>
          </a:prstGeom>
          <a:solidFill>
            <a:srgbClr val="FFD13F"/>
          </a:solidFill>
          <a:scene3d>
            <a:camera prst="isometricRightUp">
              <a:rot lat="2556865" lon="12006412" rev="11568608"/>
            </a:camera>
            <a:lightRig rig="threePt" dir="t"/>
          </a:scene3d>
          <a:sp3d extrusionH="76200" contourW="12700">
            <a:extrusionClr>
              <a:schemeClr val="accent2">
                <a:lumMod val="60000"/>
                <a:lumOff val="40000"/>
              </a:schemeClr>
            </a:extrusionClr>
            <a:contourClr>
              <a:schemeClr val="tx1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grpSp>
        <p:nvGrpSpPr>
          <p:cNvPr id="11269" name="Group 14"/>
          <p:cNvGrpSpPr>
            <a:grpSpLocks/>
          </p:cNvGrpSpPr>
          <p:nvPr/>
        </p:nvGrpSpPr>
        <p:grpSpPr bwMode="auto">
          <a:xfrm rot="-7316796">
            <a:off x="4521994" y="4433889"/>
            <a:ext cx="147638" cy="88106"/>
            <a:chOff x="7839075" y="3657600"/>
            <a:chExt cx="234950" cy="215900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7978476" y="3733618"/>
              <a:ext cx="98527" cy="32094"/>
            </a:xfrm>
            <a:prstGeom prst="line">
              <a:avLst/>
            </a:prstGeom>
            <a:ln>
              <a:solidFill>
                <a:srgbClr val="02287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>
              <a:off x="7974306" y="3667720"/>
              <a:ext cx="81692" cy="60632"/>
            </a:xfrm>
            <a:prstGeom prst="line">
              <a:avLst/>
            </a:prstGeom>
            <a:ln>
              <a:solidFill>
                <a:srgbClr val="02287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Arc 17"/>
            <p:cNvSpPr/>
            <p:nvPr/>
          </p:nvSpPr>
          <p:spPr>
            <a:xfrm rot="20862557">
              <a:off x="7841432" y="3668149"/>
              <a:ext cx="132633" cy="204230"/>
            </a:xfrm>
            <a:prstGeom prst="arc">
              <a:avLst>
                <a:gd name="adj1" fmla="val 16200000"/>
                <a:gd name="adj2" fmla="val 4373836"/>
              </a:avLst>
            </a:prstGeom>
            <a:ln>
              <a:solidFill>
                <a:srgbClr val="02287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</p:grpSp>
      <p:grpSp>
        <p:nvGrpSpPr>
          <p:cNvPr id="11270" name="Group 18"/>
          <p:cNvGrpSpPr>
            <a:grpSpLocks/>
          </p:cNvGrpSpPr>
          <p:nvPr/>
        </p:nvGrpSpPr>
        <p:grpSpPr bwMode="auto">
          <a:xfrm rot="-7316796">
            <a:off x="4693444" y="4386264"/>
            <a:ext cx="147638" cy="88106"/>
            <a:chOff x="7839075" y="3657600"/>
            <a:chExt cx="234950" cy="215900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7978476" y="3733618"/>
              <a:ext cx="98527" cy="32094"/>
            </a:xfrm>
            <a:prstGeom prst="line">
              <a:avLst/>
            </a:prstGeom>
            <a:ln>
              <a:solidFill>
                <a:srgbClr val="02287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7974306" y="3667720"/>
              <a:ext cx="81692" cy="60632"/>
            </a:xfrm>
            <a:prstGeom prst="line">
              <a:avLst/>
            </a:prstGeom>
            <a:ln>
              <a:solidFill>
                <a:srgbClr val="02287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Arc 21"/>
            <p:cNvSpPr/>
            <p:nvPr/>
          </p:nvSpPr>
          <p:spPr>
            <a:xfrm rot="20862557">
              <a:off x="7841432" y="3668149"/>
              <a:ext cx="132633" cy="204230"/>
            </a:xfrm>
            <a:prstGeom prst="arc">
              <a:avLst>
                <a:gd name="adj1" fmla="val 16200000"/>
                <a:gd name="adj2" fmla="val 4373836"/>
              </a:avLst>
            </a:prstGeom>
            <a:ln>
              <a:solidFill>
                <a:srgbClr val="02287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</p:grpSp>
      <p:grpSp>
        <p:nvGrpSpPr>
          <p:cNvPr id="11271" name="Group 22"/>
          <p:cNvGrpSpPr>
            <a:grpSpLocks/>
          </p:cNvGrpSpPr>
          <p:nvPr/>
        </p:nvGrpSpPr>
        <p:grpSpPr bwMode="auto">
          <a:xfrm rot="-7316796">
            <a:off x="4855369" y="4338639"/>
            <a:ext cx="147638" cy="88106"/>
            <a:chOff x="7839075" y="3657600"/>
            <a:chExt cx="234950" cy="215900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7978476" y="3733618"/>
              <a:ext cx="98527" cy="32094"/>
            </a:xfrm>
            <a:prstGeom prst="line">
              <a:avLst/>
            </a:prstGeom>
            <a:ln>
              <a:solidFill>
                <a:srgbClr val="02287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>
              <a:off x="7974306" y="3667720"/>
              <a:ext cx="81692" cy="60632"/>
            </a:xfrm>
            <a:prstGeom prst="line">
              <a:avLst/>
            </a:prstGeom>
            <a:ln>
              <a:solidFill>
                <a:srgbClr val="02287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Arc 25"/>
            <p:cNvSpPr/>
            <p:nvPr/>
          </p:nvSpPr>
          <p:spPr>
            <a:xfrm rot="20862557">
              <a:off x="7841432" y="3668149"/>
              <a:ext cx="132633" cy="204230"/>
            </a:xfrm>
            <a:prstGeom prst="arc">
              <a:avLst>
                <a:gd name="adj1" fmla="val 16200000"/>
                <a:gd name="adj2" fmla="val 4373836"/>
              </a:avLst>
            </a:prstGeom>
            <a:ln>
              <a:solidFill>
                <a:srgbClr val="02287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</p:grpSp>
      <p:grpSp>
        <p:nvGrpSpPr>
          <p:cNvPr id="11272" name="Group 26"/>
          <p:cNvGrpSpPr>
            <a:grpSpLocks/>
          </p:cNvGrpSpPr>
          <p:nvPr/>
        </p:nvGrpSpPr>
        <p:grpSpPr bwMode="auto">
          <a:xfrm rot="-7316796">
            <a:off x="5007769" y="4310064"/>
            <a:ext cx="147638" cy="88106"/>
            <a:chOff x="7839075" y="3657600"/>
            <a:chExt cx="234950" cy="215900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7978476" y="3733618"/>
              <a:ext cx="98527" cy="32094"/>
            </a:xfrm>
            <a:prstGeom prst="line">
              <a:avLst/>
            </a:prstGeom>
            <a:ln>
              <a:solidFill>
                <a:srgbClr val="02287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>
              <a:off x="7974306" y="3667720"/>
              <a:ext cx="81692" cy="60632"/>
            </a:xfrm>
            <a:prstGeom prst="line">
              <a:avLst/>
            </a:prstGeom>
            <a:ln>
              <a:solidFill>
                <a:srgbClr val="02287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Arc 29"/>
            <p:cNvSpPr/>
            <p:nvPr/>
          </p:nvSpPr>
          <p:spPr>
            <a:xfrm rot="20862557">
              <a:off x="7841432" y="3668149"/>
              <a:ext cx="132633" cy="204230"/>
            </a:xfrm>
            <a:prstGeom prst="arc">
              <a:avLst>
                <a:gd name="adj1" fmla="val 16200000"/>
                <a:gd name="adj2" fmla="val 4373836"/>
              </a:avLst>
            </a:prstGeom>
            <a:ln>
              <a:solidFill>
                <a:srgbClr val="02287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</p:grpSp>
      <p:grpSp>
        <p:nvGrpSpPr>
          <p:cNvPr id="11273" name="Group 30"/>
          <p:cNvGrpSpPr>
            <a:grpSpLocks/>
          </p:cNvGrpSpPr>
          <p:nvPr/>
        </p:nvGrpSpPr>
        <p:grpSpPr bwMode="auto">
          <a:xfrm rot="-7316796">
            <a:off x="4369594" y="4491039"/>
            <a:ext cx="147638" cy="88106"/>
            <a:chOff x="7839075" y="3657600"/>
            <a:chExt cx="234950" cy="215900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7978476" y="3733618"/>
              <a:ext cx="98527" cy="32094"/>
            </a:xfrm>
            <a:prstGeom prst="line">
              <a:avLst/>
            </a:prstGeom>
            <a:ln>
              <a:solidFill>
                <a:srgbClr val="02287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>
              <a:off x="7974306" y="3667720"/>
              <a:ext cx="81692" cy="60632"/>
            </a:xfrm>
            <a:prstGeom prst="line">
              <a:avLst/>
            </a:prstGeom>
            <a:ln>
              <a:solidFill>
                <a:srgbClr val="02287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Arc 33"/>
            <p:cNvSpPr/>
            <p:nvPr/>
          </p:nvSpPr>
          <p:spPr>
            <a:xfrm rot="20862557">
              <a:off x="7841432" y="3668149"/>
              <a:ext cx="132633" cy="204230"/>
            </a:xfrm>
            <a:prstGeom prst="arc">
              <a:avLst>
                <a:gd name="adj1" fmla="val 16200000"/>
                <a:gd name="adj2" fmla="val 4373836"/>
              </a:avLst>
            </a:prstGeom>
            <a:ln>
              <a:solidFill>
                <a:srgbClr val="02287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</p:grpSp>
      <p:sp>
        <p:nvSpPr>
          <p:cNvPr id="31" name="Freeform 30"/>
          <p:cNvSpPr/>
          <p:nvPr/>
        </p:nvSpPr>
        <p:spPr>
          <a:xfrm rot="10210218">
            <a:off x="4385072" y="2616994"/>
            <a:ext cx="556022" cy="2152650"/>
          </a:xfrm>
          <a:custGeom>
            <a:avLst/>
            <a:gdLst>
              <a:gd name="connsiteX0" fmla="*/ 0 w 673100"/>
              <a:gd name="connsiteY0" fmla="*/ 2095500 h 2209800"/>
              <a:gd name="connsiteX1" fmla="*/ 25400 w 673100"/>
              <a:gd name="connsiteY1" fmla="*/ 1612900 h 2209800"/>
              <a:gd name="connsiteX2" fmla="*/ 50800 w 673100"/>
              <a:gd name="connsiteY2" fmla="*/ 1054100 h 2209800"/>
              <a:gd name="connsiteX3" fmla="*/ 76200 w 673100"/>
              <a:gd name="connsiteY3" fmla="*/ 317500 h 2209800"/>
              <a:gd name="connsiteX4" fmla="*/ 88900 w 673100"/>
              <a:gd name="connsiteY4" fmla="*/ 215900 h 2209800"/>
              <a:gd name="connsiteX5" fmla="*/ 139700 w 673100"/>
              <a:gd name="connsiteY5" fmla="*/ 88900 h 2209800"/>
              <a:gd name="connsiteX6" fmla="*/ 203200 w 673100"/>
              <a:gd name="connsiteY6" fmla="*/ 12700 h 2209800"/>
              <a:gd name="connsiteX7" fmla="*/ 355600 w 673100"/>
              <a:gd name="connsiteY7" fmla="*/ 0 h 2209800"/>
              <a:gd name="connsiteX8" fmla="*/ 520700 w 673100"/>
              <a:gd name="connsiteY8" fmla="*/ 76200 h 2209800"/>
              <a:gd name="connsiteX9" fmla="*/ 571500 w 673100"/>
              <a:gd name="connsiteY9" fmla="*/ 266700 h 2209800"/>
              <a:gd name="connsiteX10" fmla="*/ 609600 w 673100"/>
              <a:gd name="connsiteY10" fmla="*/ 635000 h 2209800"/>
              <a:gd name="connsiteX11" fmla="*/ 673100 w 673100"/>
              <a:gd name="connsiteY11" fmla="*/ 2082800 h 2209800"/>
              <a:gd name="connsiteX12" fmla="*/ 495300 w 673100"/>
              <a:gd name="connsiteY12" fmla="*/ 2197100 h 2209800"/>
              <a:gd name="connsiteX13" fmla="*/ 317500 w 673100"/>
              <a:gd name="connsiteY13" fmla="*/ 2209800 h 2209800"/>
              <a:gd name="connsiteX14" fmla="*/ 152400 w 673100"/>
              <a:gd name="connsiteY14" fmla="*/ 2171700 h 2209800"/>
              <a:gd name="connsiteX15" fmla="*/ 0 w 673100"/>
              <a:gd name="connsiteY15" fmla="*/ 20955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73100" h="2209800">
                <a:moveTo>
                  <a:pt x="0" y="2095500"/>
                </a:moveTo>
                <a:lnTo>
                  <a:pt x="25400" y="1612900"/>
                </a:lnTo>
                <a:lnTo>
                  <a:pt x="50800" y="1054100"/>
                </a:lnTo>
                <a:lnTo>
                  <a:pt x="76200" y="317500"/>
                </a:lnTo>
                <a:lnTo>
                  <a:pt x="88900" y="215900"/>
                </a:lnTo>
                <a:lnTo>
                  <a:pt x="139700" y="88900"/>
                </a:lnTo>
                <a:lnTo>
                  <a:pt x="203200" y="12700"/>
                </a:lnTo>
                <a:lnTo>
                  <a:pt x="355600" y="0"/>
                </a:lnTo>
                <a:lnTo>
                  <a:pt x="520700" y="76200"/>
                </a:lnTo>
                <a:lnTo>
                  <a:pt x="571500" y="266700"/>
                </a:lnTo>
                <a:lnTo>
                  <a:pt x="609600" y="635000"/>
                </a:lnTo>
                <a:lnTo>
                  <a:pt x="673100" y="2082800"/>
                </a:lnTo>
                <a:lnTo>
                  <a:pt x="495300" y="2197100"/>
                </a:lnTo>
                <a:lnTo>
                  <a:pt x="317500" y="2209800"/>
                </a:lnTo>
                <a:lnTo>
                  <a:pt x="152400" y="2171700"/>
                </a:lnTo>
                <a:lnTo>
                  <a:pt x="0" y="2095500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50000">
                <a:srgbClr val="FAAD8E">
                  <a:shade val="67500"/>
                  <a:satMod val="115000"/>
                </a:srgbClr>
              </a:gs>
              <a:gs pos="100000">
                <a:srgbClr val="FAAD8E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35" name="Flowchart: Stored Data 34"/>
          <p:cNvSpPr/>
          <p:nvPr/>
        </p:nvSpPr>
        <p:spPr>
          <a:xfrm rot="5400000">
            <a:off x="3519488" y="1566863"/>
            <a:ext cx="1952625" cy="590550"/>
          </a:xfrm>
          <a:prstGeom prst="flowChartOnlineStorag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grpSp>
        <p:nvGrpSpPr>
          <p:cNvPr id="11276" name="Group 30"/>
          <p:cNvGrpSpPr>
            <a:grpSpLocks/>
          </p:cNvGrpSpPr>
          <p:nvPr/>
        </p:nvGrpSpPr>
        <p:grpSpPr bwMode="auto">
          <a:xfrm rot="-9104345">
            <a:off x="4483895" y="4539854"/>
            <a:ext cx="245269" cy="95250"/>
            <a:chOff x="7839075" y="3657600"/>
            <a:chExt cx="234950" cy="215900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7978269" y="3735949"/>
              <a:ext cx="98086" cy="3238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5400000">
              <a:off x="7973909" y="3673826"/>
              <a:ext cx="83660" cy="6044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Arc 38"/>
            <p:cNvSpPr/>
            <p:nvPr/>
          </p:nvSpPr>
          <p:spPr>
            <a:xfrm rot="20862557">
              <a:off x="7842782" y="3676700"/>
              <a:ext cx="133442" cy="202405"/>
            </a:xfrm>
            <a:prstGeom prst="arc">
              <a:avLst>
                <a:gd name="adj1" fmla="val 16200000"/>
                <a:gd name="adj2" fmla="val 4373836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</p:grpSp>
      <p:grpSp>
        <p:nvGrpSpPr>
          <p:cNvPr id="11277" name="Group 30"/>
          <p:cNvGrpSpPr>
            <a:grpSpLocks/>
          </p:cNvGrpSpPr>
          <p:nvPr/>
        </p:nvGrpSpPr>
        <p:grpSpPr bwMode="auto">
          <a:xfrm rot="10392326">
            <a:off x="4521995" y="4663679"/>
            <a:ext cx="245269" cy="95250"/>
            <a:chOff x="7839075" y="3657600"/>
            <a:chExt cx="234950" cy="215900"/>
          </a:xfrm>
        </p:grpSpPr>
        <p:cxnSp>
          <p:nvCxnSpPr>
            <p:cNvPr id="41" name="Straight Connector 40"/>
            <p:cNvCxnSpPr/>
            <p:nvPr/>
          </p:nvCxnSpPr>
          <p:spPr>
            <a:xfrm>
              <a:off x="7976080" y="3733359"/>
              <a:ext cx="98086" cy="3238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7973222" y="3679796"/>
              <a:ext cx="83662" cy="6044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Arc 42"/>
            <p:cNvSpPr/>
            <p:nvPr/>
          </p:nvSpPr>
          <p:spPr>
            <a:xfrm rot="20862557">
              <a:off x="7841277" y="3681914"/>
              <a:ext cx="133443" cy="202407"/>
            </a:xfrm>
            <a:prstGeom prst="arc">
              <a:avLst>
                <a:gd name="adj1" fmla="val 16200000"/>
                <a:gd name="adj2" fmla="val 4373836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</p:grpSp>
      <p:grpSp>
        <p:nvGrpSpPr>
          <p:cNvPr id="11278" name="Group 30"/>
          <p:cNvGrpSpPr>
            <a:grpSpLocks/>
          </p:cNvGrpSpPr>
          <p:nvPr/>
        </p:nvGrpSpPr>
        <p:grpSpPr bwMode="auto">
          <a:xfrm rot="7759158">
            <a:off x="4635699" y="4748808"/>
            <a:ext cx="246459" cy="95250"/>
            <a:chOff x="7839075" y="3657600"/>
            <a:chExt cx="234950" cy="215900"/>
          </a:xfrm>
        </p:grpSpPr>
        <p:cxnSp>
          <p:nvCxnSpPr>
            <p:cNvPr id="45" name="Straight Connector 44"/>
            <p:cNvCxnSpPr/>
            <p:nvPr/>
          </p:nvCxnSpPr>
          <p:spPr>
            <a:xfrm>
              <a:off x="7975375" y="3738640"/>
              <a:ext cx="98748" cy="3238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5400000">
              <a:off x="7971687" y="3675114"/>
              <a:ext cx="83660" cy="6015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Arc 47"/>
            <p:cNvSpPr/>
            <p:nvPr/>
          </p:nvSpPr>
          <p:spPr>
            <a:xfrm rot="20862557">
              <a:off x="7839163" y="3678176"/>
              <a:ext cx="132798" cy="202407"/>
            </a:xfrm>
            <a:prstGeom prst="arc">
              <a:avLst>
                <a:gd name="adj1" fmla="val 16200000"/>
                <a:gd name="adj2" fmla="val 4373836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</p:grpSp>
      <p:grpSp>
        <p:nvGrpSpPr>
          <p:cNvPr id="11279" name="Group 30"/>
          <p:cNvGrpSpPr>
            <a:grpSpLocks/>
          </p:cNvGrpSpPr>
          <p:nvPr/>
        </p:nvGrpSpPr>
        <p:grpSpPr bwMode="auto">
          <a:xfrm rot="4962680">
            <a:off x="4797624" y="4720233"/>
            <a:ext cx="246459" cy="95250"/>
            <a:chOff x="7839075" y="3657600"/>
            <a:chExt cx="234950" cy="215900"/>
          </a:xfrm>
        </p:grpSpPr>
        <p:cxnSp>
          <p:nvCxnSpPr>
            <p:cNvPr id="50" name="Straight Connector 49"/>
            <p:cNvCxnSpPr/>
            <p:nvPr/>
          </p:nvCxnSpPr>
          <p:spPr>
            <a:xfrm>
              <a:off x="7973222" y="3734075"/>
              <a:ext cx="98748" cy="3238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5400000">
              <a:off x="7968217" y="3676921"/>
              <a:ext cx="83660" cy="6015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Arc 51"/>
            <p:cNvSpPr/>
            <p:nvPr/>
          </p:nvSpPr>
          <p:spPr>
            <a:xfrm rot="20862557">
              <a:off x="7836849" y="3676706"/>
              <a:ext cx="132798" cy="202405"/>
            </a:xfrm>
            <a:prstGeom prst="arc">
              <a:avLst>
                <a:gd name="adj1" fmla="val 16200000"/>
                <a:gd name="adj2" fmla="val 4373836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</p:grpSp>
      <p:grpSp>
        <p:nvGrpSpPr>
          <p:cNvPr id="11280" name="Group 30"/>
          <p:cNvGrpSpPr>
            <a:grpSpLocks/>
          </p:cNvGrpSpPr>
          <p:nvPr/>
        </p:nvGrpSpPr>
        <p:grpSpPr bwMode="auto">
          <a:xfrm rot="2590575">
            <a:off x="4912520" y="4625579"/>
            <a:ext cx="245269" cy="95250"/>
            <a:chOff x="7839075" y="3657600"/>
            <a:chExt cx="234950" cy="215900"/>
          </a:xfrm>
        </p:grpSpPr>
        <p:cxnSp>
          <p:nvCxnSpPr>
            <p:cNvPr id="54" name="Straight Connector 53"/>
            <p:cNvCxnSpPr/>
            <p:nvPr/>
          </p:nvCxnSpPr>
          <p:spPr>
            <a:xfrm>
              <a:off x="7973913" y="3731448"/>
              <a:ext cx="98086" cy="3238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5400000">
              <a:off x="7968819" y="3672576"/>
              <a:ext cx="83660" cy="6044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Arc 55"/>
            <p:cNvSpPr/>
            <p:nvPr/>
          </p:nvSpPr>
          <p:spPr>
            <a:xfrm rot="20862557">
              <a:off x="7837229" y="3675658"/>
              <a:ext cx="133443" cy="202405"/>
            </a:xfrm>
            <a:prstGeom prst="arc">
              <a:avLst>
                <a:gd name="adj1" fmla="val 16200000"/>
                <a:gd name="adj2" fmla="val 4373836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</p:grpSp>
      <p:grpSp>
        <p:nvGrpSpPr>
          <p:cNvPr id="11281" name="Group 30"/>
          <p:cNvGrpSpPr>
            <a:grpSpLocks/>
          </p:cNvGrpSpPr>
          <p:nvPr/>
        </p:nvGrpSpPr>
        <p:grpSpPr bwMode="auto">
          <a:xfrm rot="1200124">
            <a:off x="4922045" y="4511279"/>
            <a:ext cx="245269" cy="95250"/>
            <a:chOff x="7839075" y="3657600"/>
            <a:chExt cx="234950" cy="215900"/>
          </a:xfrm>
        </p:grpSpPr>
        <p:cxnSp>
          <p:nvCxnSpPr>
            <p:cNvPr id="58" name="Straight Connector 57"/>
            <p:cNvCxnSpPr/>
            <p:nvPr/>
          </p:nvCxnSpPr>
          <p:spPr>
            <a:xfrm>
              <a:off x="7973668" y="3729706"/>
              <a:ext cx="98086" cy="3238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7969522" y="3669455"/>
              <a:ext cx="83660" cy="6044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Arc 59"/>
            <p:cNvSpPr/>
            <p:nvPr/>
          </p:nvSpPr>
          <p:spPr>
            <a:xfrm rot="20862557">
              <a:off x="7836870" y="3671189"/>
              <a:ext cx="133443" cy="202407"/>
            </a:xfrm>
            <a:prstGeom prst="arc">
              <a:avLst>
                <a:gd name="adj1" fmla="val 16200000"/>
                <a:gd name="adj2" fmla="val 4373836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</p:grpSp>
      <p:sp>
        <p:nvSpPr>
          <p:cNvPr id="61" name="Flowchart: Delay 60"/>
          <p:cNvSpPr/>
          <p:nvPr/>
        </p:nvSpPr>
        <p:spPr>
          <a:xfrm rot="15530720">
            <a:off x="4772620" y="4458296"/>
            <a:ext cx="139304" cy="257175"/>
          </a:xfrm>
          <a:prstGeom prst="flowChartDelay">
            <a:avLst/>
          </a:prstGeom>
          <a:gradFill flip="none" rotWithShape="1">
            <a:gsLst>
              <a:gs pos="0">
                <a:srgbClr val="FF2D2D">
                  <a:shade val="30000"/>
                  <a:satMod val="115000"/>
                </a:srgbClr>
              </a:gs>
              <a:gs pos="50000">
                <a:srgbClr val="FF2D2D">
                  <a:shade val="67500"/>
                  <a:satMod val="115000"/>
                </a:srgbClr>
              </a:gs>
              <a:gs pos="100000">
                <a:srgbClr val="FF2D2D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cxnSp>
        <p:nvCxnSpPr>
          <p:cNvPr id="63" name="Straight Connector 62"/>
          <p:cNvCxnSpPr/>
          <p:nvPr/>
        </p:nvCxnSpPr>
        <p:spPr>
          <a:xfrm flipV="1">
            <a:off x="4591050" y="4000500"/>
            <a:ext cx="285750" cy="5715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V="1">
            <a:off x="4371975" y="2981325"/>
            <a:ext cx="381000" cy="6667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623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DSC_550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0" t="16560" r="17247" b="12336"/>
          <a:stretch/>
        </p:blipFill>
        <p:spPr bwMode="auto">
          <a:xfrm>
            <a:off x="4783932" y="1028700"/>
            <a:ext cx="3072858" cy="2034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4" descr="DSC_550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1" y="3486150"/>
            <a:ext cx="3188494" cy="211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7" descr="DSC_550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2" t="12570" r="22374" b="28457"/>
          <a:stretch/>
        </p:blipFill>
        <p:spPr bwMode="auto">
          <a:xfrm>
            <a:off x="1371601" y="1028700"/>
            <a:ext cx="3223148" cy="2034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511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NAIL-BED INJURIES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0661" y="2362135"/>
            <a:ext cx="8246139" cy="3159791"/>
          </a:xfrm>
        </p:spPr>
        <p:txBody>
          <a:bodyPr/>
          <a:lstStyle/>
          <a:p>
            <a:r>
              <a:rPr lang="en-US" altLang="en-US" dirty="0"/>
              <a:t>Spectrum of injuries</a:t>
            </a:r>
          </a:p>
          <a:p>
            <a:pPr lvl="1"/>
            <a:r>
              <a:rPr lang="en-US" altLang="en-US" dirty="0"/>
              <a:t>Subungual hematomas </a:t>
            </a:r>
          </a:p>
          <a:p>
            <a:pPr lvl="1"/>
            <a:r>
              <a:rPr lang="en-US" altLang="en-US" dirty="0"/>
              <a:t>Simple and complex lacerations</a:t>
            </a:r>
          </a:p>
          <a:p>
            <a:pPr lvl="1"/>
            <a:r>
              <a:rPr lang="en-US" altLang="en-US" dirty="0"/>
              <a:t>Avulsions of matrix tissue</a:t>
            </a:r>
          </a:p>
          <a:p>
            <a:r>
              <a:rPr lang="en-US" altLang="en-US" dirty="0"/>
              <a:t>It is important that the nail bed be repaired with great attention to detail in order to restore function and prevent annoying and unsightly deformities</a:t>
            </a:r>
          </a:p>
        </p:txBody>
      </p:sp>
    </p:spTree>
    <p:extLst>
      <p:ext uri="{BB962C8B-B14F-4D97-AF65-F5344CB8AC3E}">
        <p14:creationId xmlns:p14="http://schemas.microsoft.com/office/powerpoint/2010/main" val="388943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/>
              <a:t>NAIL-BED INJURIES - SUBUNGUAL HEMATOMAS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4164" y="2498060"/>
            <a:ext cx="8456204" cy="3196860"/>
          </a:xfrm>
        </p:spPr>
        <p:txBody>
          <a:bodyPr/>
          <a:lstStyle/>
          <a:p>
            <a:r>
              <a:rPr lang="en-US" altLang="en-US" dirty="0"/>
              <a:t>Decompression of a subungual hematoma should be performed to relieve pain if it involves </a:t>
            </a:r>
            <a:r>
              <a:rPr lang="en-US" altLang="en-US" dirty="0" smtClean="0"/>
              <a:t>&gt; </a:t>
            </a:r>
            <a:r>
              <a:rPr lang="en-US" altLang="en-US" dirty="0"/>
              <a:t>50% of the area of the nail</a:t>
            </a:r>
          </a:p>
          <a:p>
            <a:r>
              <a:rPr lang="en-US" altLang="en-US" dirty="0"/>
              <a:t>This can be done with a heated paper clip or 18 gauge needle</a:t>
            </a:r>
          </a:p>
          <a:p>
            <a:r>
              <a:rPr lang="en-US" altLang="en-US" dirty="0"/>
              <a:t>For larger subungual hematomas, the nail plate should be removed to repair the nail </a:t>
            </a:r>
            <a:r>
              <a:rPr lang="en-US" altLang="en-US" dirty="0" smtClean="0"/>
              <a:t>bed</a:t>
            </a:r>
          </a:p>
          <a:p>
            <a:pPr lvl="1"/>
            <a:r>
              <a:rPr lang="en-US" altLang="en-US" dirty="0" smtClean="0"/>
              <a:t>If subungual hematoma &gt;50% of nail plate </a:t>
            </a:r>
            <a:r>
              <a:rPr lang="en-US" altLang="en-US" dirty="0" smtClean="0">
                <a:sym typeface="Wingdings" panose="05000000000000000000" pitchFamily="2" charset="2"/>
              </a:rPr>
              <a:t> 60% requiring repair</a:t>
            </a:r>
          </a:p>
          <a:p>
            <a:pPr lvl="1"/>
            <a:r>
              <a:rPr lang="en-US" altLang="en-US" dirty="0" smtClean="0">
                <a:sym typeface="Wingdings" panose="05000000000000000000" pitchFamily="2" charset="2"/>
              </a:rPr>
              <a:t>If underlying fracture  95% requiring repair</a:t>
            </a:r>
            <a:endParaRPr lang="en-US" altLang="en-US" dirty="0"/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2432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47919" y="951380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NAIL-BED INJURIES </a:t>
            </a:r>
            <a:br>
              <a:rPr lang="en-US" altLang="en-US" dirty="0"/>
            </a:br>
            <a:r>
              <a:rPr lang="en-US" altLang="en-US" dirty="0" smtClean="0"/>
              <a:t>LACERATIONS</a:t>
            </a:r>
            <a:endParaRPr lang="en-US" altLang="en-US" dirty="0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7919" y="2040385"/>
            <a:ext cx="5618759" cy="3886406"/>
          </a:xfrm>
        </p:spPr>
        <p:txBody>
          <a:bodyPr>
            <a:normAutofit/>
          </a:bodyPr>
          <a:lstStyle/>
          <a:p>
            <a:r>
              <a:rPr lang="en-US" altLang="en-US" dirty="0"/>
              <a:t>Lacerations are repaired after the nail plate has been removed</a:t>
            </a:r>
          </a:p>
          <a:p>
            <a:r>
              <a:rPr lang="en-US" altLang="en-US" dirty="0"/>
              <a:t>The nail plate is carefully separated from the nail matrix with a </a:t>
            </a:r>
            <a:r>
              <a:rPr lang="en-US" altLang="en-US" dirty="0" smtClean="0"/>
              <a:t>Freer</a:t>
            </a:r>
            <a:endParaRPr lang="en-US" altLang="en-US" dirty="0"/>
          </a:p>
          <a:p>
            <a:r>
              <a:rPr lang="en-US" altLang="en-US" dirty="0"/>
              <a:t>The wound is then irrigated and debrided, taking care that all matrix tissue is retained</a:t>
            </a:r>
          </a:p>
          <a:p>
            <a:r>
              <a:rPr lang="en-US" altLang="en-US" dirty="0"/>
              <a:t>Fractures of the distal phalanx can usually be stabilized by suturing the skin of the lateral nail folds and the nail bed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9" t="21850" r="16599" b="13793"/>
          <a:stretch/>
        </p:blipFill>
        <p:spPr>
          <a:xfrm>
            <a:off x="5766678" y="1352476"/>
            <a:ext cx="3182340" cy="374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04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150277" y="1007623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NAIL-BED INJURIES </a:t>
            </a:r>
            <a:br>
              <a:rPr lang="en-US" altLang="en-US" dirty="0"/>
            </a:br>
            <a:r>
              <a:rPr lang="en-US" altLang="en-US" dirty="0" smtClean="0"/>
              <a:t>LACERATIONS</a:t>
            </a:r>
            <a:endParaRPr lang="en-US" altLang="en-US" dirty="0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0277" y="3235926"/>
            <a:ext cx="8820729" cy="2471351"/>
          </a:xfrm>
        </p:spPr>
        <p:txBody>
          <a:bodyPr>
            <a:normAutofit fontScale="77500" lnSpcReduction="20000"/>
          </a:bodyPr>
          <a:lstStyle/>
          <a:p>
            <a:r>
              <a:rPr lang="en-US" altLang="en-US" dirty="0" smtClean="0"/>
              <a:t>Traditionally, lacerations </a:t>
            </a:r>
            <a:r>
              <a:rPr lang="en-US" altLang="en-US" dirty="0"/>
              <a:t>of the skin and lateral nail folds should be repaired with 5-0 </a:t>
            </a:r>
            <a:r>
              <a:rPr lang="en-US" altLang="en-US" dirty="0" smtClean="0"/>
              <a:t>nylon.  Chromic also acceptable. </a:t>
            </a:r>
            <a:endParaRPr lang="en-US" altLang="en-US" dirty="0"/>
          </a:p>
          <a:p>
            <a:r>
              <a:rPr lang="en-US" altLang="en-US" dirty="0"/>
              <a:t>The nail bed is meticulously approximated with absorbable </a:t>
            </a:r>
            <a:r>
              <a:rPr lang="en-US" altLang="en-US" dirty="0" smtClean="0"/>
              <a:t>5-0 or 6-0 chromic</a:t>
            </a:r>
          </a:p>
          <a:p>
            <a:r>
              <a:rPr lang="en-US" altLang="en-US" dirty="0" smtClean="0"/>
              <a:t>Evidence shows </a:t>
            </a:r>
            <a:r>
              <a:rPr lang="en-US" altLang="en-US" dirty="0" err="1" smtClean="0"/>
              <a:t>dermabond</a:t>
            </a:r>
            <a:r>
              <a:rPr lang="en-US" altLang="en-US" dirty="0" smtClean="0"/>
              <a:t> can be just as effective for stellate injuries </a:t>
            </a:r>
          </a:p>
          <a:p>
            <a:r>
              <a:rPr lang="en-US" altLang="en-US" dirty="0" smtClean="0"/>
              <a:t>If </a:t>
            </a:r>
            <a:r>
              <a:rPr lang="en-US" altLang="en-US" dirty="0"/>
              <a:t>the laceration extends into the germinal matrix, the nail wall should be reflected proximally by making an incision on each side of it, extending from the </a:t>
            </a:r>
            <a:r>
              <a:rPr lang="en-US" altLang="en-US" dirty="0" err="1"/>
              <a:t>eponychium</a:t>
            </a:r>
            <a:endParaRPr lang="en-US" altLang="en-US" dirty="0"/>
          </a:p>
          <a:p>
            <a:r>
              <a:rPr lang="en-US" altLang="en-US" dirty="0"/>
              <a:t>After repair, the nail plate should be placed back into the nail fold to prevent scar </a:t>
            </a:r>
            <a:r>
              <a:rPr lang="en-US" altLang="en-US" dirty="0" smtClean="0"/>
              <a:t>formation</a:t>
            </a:r>
          </a:p>
          <a:p>
            <a:pPr lvl="1"/>
            <a:r>
              <a:rPr lang="en-US" altLang="en-US" dirty="0" smtClean="0"/>
              <a:t>If nail not available, use foil, </a:t>
            </a:r>
            <a:r>
              <a:rPr lang="en-US" altLang="en-US" dirty="0" err="1" smtClean="0"/>
              <a:t>adaptec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xeroform</a:t>
            </a:r>
            <a:r>
              <a:rPr lang="en-US" altLang="en-US" dirty="0" smtClean="0"/>
              <a:t>, plastic, etc.</a:t>
            </a:r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9093" y="915945"/>
            <a:ext cx="3871913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01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3325290" cy="5033682"/>
          </a:xfrm>
        </p:spPr>
        <p:txBody>
          <a:bodyPr/>
          <a:lstStyle/>
          <a:p>
            <a:pPr algn="ctr"/>
            <a:r>
              <a:rPr lang="en-US" sz="3600" dirty="0" smtClean="0"/>
              <a:t>4 weeks post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b="1" dirty="0" smtClean="0"/>
              <a:t>Distal Radius Fracture!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01599"/>
            <a:ext cx="4953000" cy="6604001"/>
          </a:xfrm>
        </p:spPr>
      </p:pic>
    </p:spTree>
    <p:extLst>
      <p:ext uri="{BB962C8B-B14F-4D97-AF65-F5344CB8AC3E}">
        <p14:creationId xmlns:p14="http://schemas.microsoft.com/office/powerpoint/2010/main" val="37202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702" y="2226469"/>
            <a:ext cx="8144648" cy="3263504"/>
          </a:xfrm>
        </p:spPr>
        <p:txBody>
          <a:bodyPr/>
          <a:lstStyle/>
          <a:p>
            <a:r>
              <a:rPr lang="en-US" dirty="0" err="1" smtClean="0"/>
              <a:t>Dermabond</a:t>
            </a:r>
            <a:r>
              <a:rPr lang="en-US" dirty="0" smtClean="0"/>
              <a:t> vs. 6-0 Chromic Suture for nail bed repair</a:t>
            </a:r>
          </a:p>
          <a:p>
            <a:pPr lvl="1"/>
            <a:r>
              <a:rPr lang="en-US" dirty="0" smtClean="0"/>
              <a:t>18 pts vs. 22 pts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88" y="957456"/>
            <a:ext cx="4479131" cy="11001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187" y="1329333"/>
            <a:ext cx="2271713" cy="25288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9449" y="2640620"/>
            <a:ext cx="3712243" cy="327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34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SUMMARY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3590" y="2238567"/>
            <a:ext cx="8443848" cy="3413104"/>
          </a:xfrm>
        </p:spPr>
        <p:txBody>
          <a:bodyPr>
            <a:normAutofit/>
          </a:bodyPr>
          <a:lstStyle/>
          <a:p>
            <a:r>
              <a:rPr lang="en-US" altLang="en-US" dirty="0"/>
              <a:t>For the treatment of fingertip injuries, the decision making process should proceed from the simpler techniques to the more complicated</a:t>
            </a:r>
          </a:p>
          <a:p>
            <a:r>
              <a:rPr lang="en-US" altLang="en-US" dirty="0"/>
              <a:t>When no bone is exposed, the open method is ideal for small or moderate sized wounds, and skin grafting should be considered for larger wounds</a:t>
            </a:r>
          </a:p>
          <a:p>
            <a:r>
              <a:rPr lang="en-US" altLang="en-US" dirty="0"/>
              <a:t>Distal transverse and dorsal oblique amputations with bone exposure can be treated with local advancement </a:t>
            </a:r>
            <a:r>
              <a:rPr lang="en-US" altLang="en-US" dirty="0" smtClean="0"/>
              <a:t>flaps (V-Y)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0145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SUMMARY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6201" y="2312708"/>
            <a:ext cx="8474740" cy="3462531"/>
          </a:xfrm>
        </p:spPr>
        <p:txBody>
          <a:bodyPr/>
          <a:lstStyle/>
          <a:p>
            <a:r>
              <a:rPr lang="en-US" altLang="en-US" dirty="0"/>
              <a:t>More proximal and volar oblique amputations can be managed with a regional flap to preserve length if enough sterile matrix remains for a stable nail</a:t>
            </a:r>
          </a:p>
          <a:p>
            <a:r>
              <a:rPr lang="en-US" altLang="en-US" dirty="0"/>
              <a:t>Shortening and primary closure can be used for amputations not amendable to other methods of treatment</a:t>
            </a:r>
          </a:p>
        </p:txBody>
      </p:sp>
    </p:spTree>
    <p:extLst>
      <p:ext uri="{BB962C8B-B14F-4D97-AF65-F5344CB8AC3E}">
        <p14:creationId xmlns:p14="http://schemas.microsoft.com/office/powerpoint/2010/main" val="170555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Take-Home Points for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ED Providers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778" y="2125266"/>
            <a:ext cx="8643551" cy="3687044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Get XR, block the finger, irrigate, and assess injury (remove nail plate)</a:t>
            </a:r>
          </a:p>
          <a:p>
            <a:r>
              <a:rPr lang="en-US" dirty="0" smtClean="0"/>
              <a:t>If simple laceration and easily closed </a:t>
            </a:r>
            <a:r>
              <a:rPr lang="en-US" dirty="0" smtClean="0">
                <a:sym typeface="Wingdings" panose="05000000000000000000" pitchFamily="2" charset="2"/>
              </a:rPr>
              <a:t> use 6-0 chromic vs. </a:t>
            </a:r>
            <a:r>
              <a:rPr lang="en-US" dirty="0" err="1" smtClean="0">
                <a:sym typeface="Wingdings" panose="05000000000000000000" pitchFamily="2" charset="2"/>
              </a:rPr>
              <a:t>Dermabond</a:t>
            </a:r>
            <a:endParaRPr lang="en-US" dirty="0" smtClean="0">
              <a:sym typeface="Wingdings" panose="05000000000000000000" pitchFamily="2" charset="2"/>
            </a:endParaRP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Always place something under nail fold (nail, </a:t>
            </a:r>
            <a:r>
              <a:rPr lang="en-US" dirty="0" err="1" smtClean="0">
                <a:sym typeface="Wingdings" panose="05000000000000000000" pitchFamily="2" charset="2"/>
              </a:rPr>
              <a:t>adaptec</a:t>
            </a:r>
            <a:r>
              <a:rPr lang="en-US" dirty="0" smtClean="0">
                <a:sym typeface="Wingdings" panose="05000000000000000000" pitchFamily="2" charset="2"/>
              </a:rPr>
              <a:t>, </a:t>
            </a:r>
            <a:r>
              <a:rPr lang="en-US" dirty="0" err="1" smtClean="0">
                <a:sym typeface="Wingdings" panose="05000000000000000000" pitchFamily="2" charset="2"/>
              </a:rPr>
              <a:t>etc</a:t>
            </a:r>
            <a:r>
              <a:rPr lang="en-US" dirty="0" smtClean="0">
                <a:sym typeface="Wingdings" panose="05000000000000000000" pitchFamily="2" charset="2"/>
              </a:rPr>
              <a:t>)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If complex laceration and soft tissue okay  </a:t>
            </a:r>
            <a:r>
              <a:rPr lang="en-US" dirty="0" err="1" smtClean="0">
                <a:sym typeface="Wingdings" panose="05000000000000000000" pitchFamily="2" charset="2"/>
              </a:rPr>
              <a:t>Dermabond</a:t>
            </a:r>
            <a:endParaRPr lang="en-US" dirty="0" smtClean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If bone exposed </a:t>
            </a:r>
            <a:r>
              <a:rPr lang="en-US" dirty="0" smtClean="0">
                <a:sym typeface="Wingdings" panose="05000000000000000000" pitchFamily="2" charset="2"/>
              </a:rPr>
              <a:t>and skin </a:t>
            </a:r>
            <a:r>
              <a:rPr lang="en-US" dirty="0" smtClean="0">
                <a:sym typeface="Wingdings" panose="05000000000000000000" pitchFamily="2" charset="2"/>
              </a:rPr>
              <a:t>closeable  6-0 chromic</a:t>
            </a:r>
          </a:p>
          <a:p>
            <a:pPr marL="0" indent="0">
              <a:buNone/>
            </a:pPr>
            <a:r>
              <a:rPr lang="en-US" dirty="0" smtClean="0">
                <a:sym typeface="Wingdings" panose="05000000000000000000" pitchFamily="2" charset="2"/>
              </a:rPr>
              <a:t>**** Call </a:t>
            </a:r>
            <a:r>
              <a:rPr lang="en-US" dirty="0" smtClean="0">
                <a:sym typeface="Wingdings" panose="05000000000000000000" pitchFamily="2" charset="2"/>
              </a:rPr>
              <a:t>Hand surgeon if considering any </a:t>
            </a:r>
            <a:r>
              <a:rPr lang="en-US" dirty="0" smtClean="0">
                <a:sym typeface="Wingdings" panose="05000000000000000000" pitchFamily="2" charset="2"/>
              </a:rPr>
              <a:t>of the following ****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If bone exposed but not closeable  shorten vs. V-Y flap vs. </a:t>
            </a:r>
            <a:r>
              <a:rPr lang="en-US" dirty="0" err="1" smtClean="0">
                <a:sym typeface="Wingdings" panose="05000000000000000000" pitchFamily="2" charset="2"/>
              </a:rPr>
              <a:t>Moberg</a:t>
            </a:r>
            <a:endParaRPr lang="en-US" dirty="0" smtClean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If extensive soft tissue injury  shorten vs. regional flap</a:t>
            </a:r>
          </a:p>
        </p:txBody>
      </p:sp>
    </p:spTree>
    <p:extLst>
      <p:ext uri="{BB962C8B-B14F-4D97-AF65-F5344CB8AC3E}">
        <p14:creationId xmlns:p14="http://schemas.microsoft.com/office/powerpoint/2010/main" val="83416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Call me for fingertips…</a:t>
            </a:r>
            <a:endParaRPr lang="en-US" dirty="0"/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228600" y="1447800"/>
            <a:ext cx="8609864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*Tip: Instructions on my website at </a:t>
            </a:r>
            <a:r>
              <a:rPr lang="en-US" sz="4000" b="1" u="sng" dirty="0" smtClean="0">
                <a:solidFill>
                  <a:schemeClr val="bg1"/>
                </a:solidFill>
              </a:rPr>
              <a:t>www.ebhmc.com/tips</a:t>
            </a:r>
          </a:p>
          <a:p>
            <a:pPr algn="ctr"/>
            <a:r>
              <a:rPr lang="en-US" sz="3200" dirty="0" smtClean="0"/>
              <a:t>(copy/paste supplies into order)</a:t>
            </a:r>
          </a:p>
          <a:p>
            <a:pPr algn="ctr"/>
            <a:endParaRPr lang="en-US" sz="2400" dirty="0"/>
          </a:p>
          <a:p>
            <a:r>
              <a:rPr lang="en-US" sz="1800" b="1" dirty="0" smtClean="0"/>
              <a:t>Digital </a:t>
            </a:r>
            <a:r>
              <a:rPr lang="en-US" sz="1800" b="1" dirty="0"/>
              <a:t>block</a:t>
            </a:r>
            <a:r>
              <a:rPr lang="en-US" sz="1800" dirty="0"/>
              <a:t>: 0.25% Marcaine + Epi, 10cc syringe, 18g, 25g, alcohol swab</a:t>
            </a:r>
            <a:br>
              <a:rPr lang="en-US" sz="1800" dirty="0"/>
            </a:br>
            <a:r>
              <a:rPr lang="en-US" sz="1800" b="1" dirty="0"/>
              <a:t>Prep</a:t>
            </a:r>
            <a:r>
              <a:rPr lang="en-US" sz="1800" dirty="0"/>
              <a:t>: </a:t>
            </a:r>
            <a:r>
              <a:rPr lang="en-US" sz="1800" dirty="0" err="1"/>
              <a:t>Tournicot</a:t>
            </a:r>
            <a:r>
              <a:rPr lang="en-US" sz="1800" dirty="0"/>
              <a:t>/Penrose per digit, 4×4 box x 2, iodine bottle, </a:t>
            </a:r>
            <a:r>
              <a:rPr lang="en-US" sz="1800" dirty="0" err="1"/>
              <a:t>chux</a:t>
            </a:r>
            <a:r>
              <a:rPr lang="en-US" sz="1800" dirty="0"/>
              <a:t> x 2, 2 packs sterile blue towels</a:t>
            </a:r>
            <a:br>
              <a:rPr lang="en-US" sz="1800" dirty="0"/>
            </a:br>
            <a:r>
              <a:rPr lang="en-US" sz="1800" b="1" dirty="0"/>
              <a:t>Irrigation</a:t>
            </a:r>
            <a:r>
              <a:rPr lang="en-US" sz="1800" dirty="0"/>
              <a:t>: large basin, 500cc Saline, screw-on irrigation cap</a:t>
            </a:r>
            <a:br>
              <a:rPr lang="en-US" sz="1800" dirty="0"/>
            </a:br>
            <a:r>
              <a:rPr lang="en-US" sz="1800" b="1" dirty="0"/>
              <a:t>Laceration kit: </a:t>
            </a:r>
            <a:r>
              <a:rPr lang="en-US" sz="1800" dirty="0"/>
              <a:t>toothed pickup, iris scissors, hemostat, needle driver (preferably from OR)</a:t>
            </a:r>
            <a:br>
              <a:rPr lang="en-US" sz="1800" dirty="0"/>
            </a:br>
            <a:r>
              <a:rPr lang="en-US" sz="1800" b="1" dirty="0"/>
              <a:t>For nail/tuft injuries</a:t>
            </a:r>
            <a:r>
              <a:rPr lang="en-US" sz="1800" dirty="0"/>
              <a:t>: freer elevator, small </a:t>
            </a:r>
            <a:r>
              <a:rPr lang="en-US" sz="1800" dirty="0" err="1"/>
              <a:t>rongeur</a:t>
            </a:r>
            <a:r>
              <a:rPr lang="en-US" sz="1800" dirty="0"/>
              <a:t> (from OR)</a:t>
            </a:r>
            <a:br>
              <a:rPr lang="en-US" sz="1800" dirty="0"/>
            </a:br>
            <a:r>
              <a:rPr lang="en-US" sz="1800" b="1" dirty="0"/>
              <a:t>Closure</a:t>
            </a:r>
            <a:r>
              <a:rPr lang="en-US" sz="1800" dirty="0"/>
              <a:t>: 5-0 chromic suture, </a:t>
            </a:r>
            <a:r>
              <a:rPr lang="en-US" sz="1800" dirty="0" err="1"/>
              <a:t>xeroform</a:t>
            </a:r>
            <a:r>
              <a:rPr lang="en-US" sz="1800" dirty="0"/>
              <a:t>, 4×4 gauze, 2″ </a:t>
            </a:r>
            <a:r>
              <a:rPr lang="en-US" sz="1800" dirty="0" err="1"/>
              <a:t>kling</a:t>
            </a:r>
            <a:r>
              <a:rPr lang="en-US" sz="1800" dirty="0"/>
              <a:t>, </a:t>
            </a:r>
            <a:r>
              <a:rPr lang="en-US" sz="1800" dirty="0" err="1"/>
              <a:t>alumifoam</a:t>
            </a:r>
            <a:r>
              <a:rPr lang="en-US" sz="1800" dirty="0"/>
              <a:t> splint, 2″ ACE wrap, tape 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346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Hand Infections: Paronychia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81600" cy="4724400"/>
          </a:xfrm>
        </p:spPr>
        <p:txBody>
          <a:bodyPr/>
          <a:lstStyle/>
          <a:p>
            <a:r>
              <a:rPr lang="en-US" dirty="0" smtClean="0"/>
              <a:t>Most common hand infection</a:t>
            </a:r>
          </a:p>
          <a:p>
            <a:pPr lvl="1"/>
            <a:r>
              <a:rPr lang="en-US" i="1" dirty="0" smtClean="0"/>
              <a:t>Staph aureus</a:t>
            </a:r>
          </a:p>
          <a:p>
            <a:r>
              <a:rPr lang="en-US" dirty="0" smtClean="0"/>
              <a:t>Proximal or lateral nail fold</a:t>
            </a:r>
            <a:endParaRPr lang="en-US" i="1" dirty="0" smtClean="0"/>
          </a:p>
          <a:p>
            <a:r>
              <a:rPr lang="en-US" dirty="0" smtClean="0"/>
              <a:t>I&amp;D, warm soaks, oral </a:t>
            </a:r>
            <a:r>
              <a:rPr lang="en-US" dirty="0" err="1" smtClean="0"/>
              <a:t>antbiotics</a:t>
            </a:r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2600" y="1905000"/>
            <a:ext cx="3124200" cy="2491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500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Hand Infections: Felon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Abscess of the finger pulp</a:t>
            </a:r>
          </a:p>
          <a:p>
            <a:pPr lvl="1"/>
            <a:r>
              <a:rPr lang="en-US" i="1" dirty="0" smtClean="0"/>
              <a:t>Staph aureus</a:t>
            </a:r>
            <a:endParaRPr lang="en-US" i="1" dirty="0"/>
          </a:p>
          <a:p>
            <a:r>
              <a:rPr lang="en-US" dirty="0" smtClean="0"/>
              <a:t>I&amp;D, IV antibiotics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7850" y="1371600"/>
            <a:ext cx="2247900" cy="1697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2742" y="3432158"/>
            <a:ext cx="2253315" cy="319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600" y="3432158"/>
            <a:ext cx="2182232" cy="319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196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 Bites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4886" y="1295400"/>
            <a:ext cx="4916714" cy="5257800"/>
          </a:xfrm>
        </p:spPr>
        <p:txBody>
          <a:bodyPr/>
          <a:lstStyle/>
          <a:p>
            <a:r>
              <a:rPr lang="en-US" dirty="0" smtClean="0"/>
              <a:t>Higher infection rate than dog bites</a:t>
            </a:r>
          </a:p>
          <a:p>
            <a:r>
              <a:rPr lang="en-US" i="1" dirty="0" err="1" smtClean="0"/>
              <a:t>Pasteurella</a:t>
            </a:r>
            <a:r>
              <a:rPr lang="en-US" i="1" dirty="0" smtClean="0"/>
              <a:t> </a:t>
            </a:r>
            <a:r>
              <a:rPr lang="en-US" i="1" dirty="0" err="1" smtClean="0"/>
              <a:t>multocida</a:t>
            </a:r>
            <a:endParaRPr lang="en-US" i="1" dirty="0" smtClean="0"/>
          </a:p>
          <a:p>
            <a:r>
              <a:rPr lang="en-US" dirty="0" smtClean="0"/>
              <a:t>IV </a:t>
            </a:r>
            <a:r>
              <a:rPr lang="en-US" dirty="0" err="1" smtClean="0"/>
              <a:t>abx</a:t>
            </a:r>
            <a:r>
              <a:rPr lang="en-US" dirty="0" smtClean="0"/>
              <a:t>, splint, surgical I&amp;D if abscess/no improvement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137160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6200" y="3505200"/>
            <a:ext cx="41402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606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75" y="-41794"/>
            <a:ext cx="3905488" cy="6923857"/>
          </a:xfrm>
        </p:spPr>
      </p:pic>
    </p:spTree>
    <p:extLst>
      <p:ext uri="{BB962C8B-B14F-4D97-AF65-F5344CB8AC3E}">
        <p14:creationId xmlns:p14="http://schemas.microsoft.com/office/powerpoint/2010/main" val="356757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Flexor Tenosynovitis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876800" cy="5181600"/>
          </a:xfrm>
        </p:spPr>
        <p:txBody>
          <a:bodyPr/>
          <a:lstStyle/>
          <a:p>
            <a:r>
              <a:rPr lang="en-US" dirty="0" smtClean="0"/>
              <a:t>Infection of flexor tendon sheath</a:t>
            </a:r>
          </a:p>
          <a:p>
            <a:r>
              <a:rPr lang="en-US" dirty="0" smtClean="0"/>
              <a:t>Penetrating trauma to tendon sheath or direct spread from felon, septic joint</a:t>
            </a:r>
            <a:endParaRPr lang="en-US" dirty="0"/>
          </a:p>
          <a:p>
            <a:r>
              <a:rPr lang="en-US" i="1" dirty="0" smtClean="0"/>
              <a:t>Staph aureus</a:t>
            </a:r>
            <a:r>
              <a:rPr lang="en-US" dirty="0" smtClean="0"/>
              <a:t> most common</a:t>
            </a:r>
            <a:endParaRPr lang="en-US" i="1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2749" y="1828798"/>
            <a:ext cx="3434559" cy="411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62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2812</TotalTime>
  <Words>2534</Words>
  <Application>Microsoft Office PowerPoint</Application>
  <PresentationFormat>On-screen Show (4:3)</PresentationFormat>
  <Paragraphs>413</Paragraphs>
  <Slides>113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113</vt:i4>
      </vt:variant>
    </vt:vector>
  </HeadingPairs>
  <TitlesOfParts>
    <vt:vector size="124" baseType="lpstr">
      <vt:lpstr>ＭＳ Ｐゴシック</vt:lpstr>
      <vt:lpstr>Arial</vt:lpstr>
      <vt:lpstr>Arial Narrow</vt:lpstr>
      <vt:lpstr>Calibri</vt:lpstr>
      <vt:lpstr>Century Gothic</vt:lpstr>
      <vt:lpstr>Times New Roman</vt:lpstr>
      <vt:lpstr>Wingdings</vt:lpstr>
      <vt:lpstr>Wingdings 3</vt:lpstr>
      <vt:lpstr>Ion</vt:lpstr>
      <vt:lpstr>Photo Editor Photo</vt:lpstr>
      <vt:lpstr>Scanned Photo</vt:lpstr>
      <vt:lpstr>Hand “Tricks” and Finger “Tips” for Emergency Providers</vt:lpstr>
      <vt:lpstr>Disclosures</vt:lpstr>
      <vt:lpstr>Orrin I. Franko, MD</vt:lpstr>
      <vt:lpstr>PowerPoint Presentation</vt:lpstr>
      <vt:lpstr>PowerPoint Presentation</vt:lpstr>
      <vt:lpstr>Cell: 858-337-7149 www.ebhmc.com/referral</vt:lpstr>
      <vt:lpstr>The Hand</vt:lpstr>
      <vt:lpstr>Hand Exam</vt:lpstr>
      <vt:lpstr>4 weeks post   Distal Radius Fracture!</vt:lpstr>
      <vt:lpstr>Hand Exam: Sensation</vt:lpstr>
      <vt:lpstr>Hand Exam: Motor</vt:lpstr>
      <vt:lpstr>Hand Exam: Bones</vt:lpstr>
      <vt:lpstr>PowerPoint Presentation</vt:lpstr>
      <vt:lpstr>Hand Exam: Vascular</vt:lpstr>
      <vt:lpstr>Flexor Tendon Laceration</vt:lpstr>
      <vt:lpstr>Flexor Tendon Anatomy</vt:lpstr>
      <vt:lpstr>Flexor Tendon Injuries</vt:lpstr>
      <vt:lpstr>Extensor Tendon Injuries</vt:lpstr>
      <vt:lpstr>Extensor Tendon Anatomy</vt:lpstr>
      <vt:lpstr>Extensor Tendon Injuries</vt:lpstr>
      <vt:lpstr>Tips for Dorsal Lacerations:</vt:lpstr>
      <vt:lpstr>Distal Radius Fractures</vt:lpstr>
      <vt:lpstr>Evaluation</vt:lpstr>
      <vt:lpstr>86yoF s/p fall in nursing home</vt:lpstr>
      <vt:lpstr>Distal Radius Fractures</vt:lpstr>
      <vt:lpstr>Distal Radius: Reduction</vt:lpstr>
      <vt:lpstr>DRFx: To Reduce or Not?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Reduction Techniques</vt:lpstr>
      <vt:lpstr>Reduction Techniques</vt:lpstr>
      <vt:lpstr>My preferred position: (sit on the patient’s arm)</vt:lpstr>
      <vt:lpstr>Reduction Techniques</vt:lpstr>
      <vt:lpstr>41yoF s/p MVC</vt:lpstr>
      <vt:lpstr>Perilunate Dislocations</vt:lpstr>
      <vt:lpstr>PowerPoint Presentation</vt:lpstr>
      <vt:lpstr>PowerPoint Presentation</vt:lpstr>
      <vt:lpstr>Scaphoid Fractures</vt:lpstr>
      <vt:lpstr>Metacarpal Fractures</vt:lpstr>
      <vt:lpstr>PowerPoint Presentation</vt:lpstr>
      <vt:lpstr>PowerPoint Presentation</vt:lpstr>
      <vt:lpstr>Boxer’s fracture</vt:lpstr>
      <vt:lpstr>Reduction Techniques</vt:lpstr>
      <vt:lpstr>PowerPoint Presentation</vt:lpstr>
      <vt:lpstr>PowerPoint Presentation</vt:lpstr>
      <vt:lpstr>PIP Joint Dislocations</vt:lpstr>
      <vt:lpstr>Reduction Techniques</vt:lpstr>
      <vt:lpstr>Reduction Techniques</vt:lpstr>
      <vt:lpstr>Fingertip Injuries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ANATOMY OF THE FINGERTIP</vt:lpstr>
      <vt:lpstr>EVALUATION</vt:lpstr>
      <vt:lpstr>EVALUATION</vt:lpstr>
      <vt:lpstr>PowerPoint Presentation</vt:lpstr>
      <vt:lpstr>EVALUATION</vt:lpstr>
      <vt:lpstr>SOFT-TISSUE LOSS  WITHOUT EXPOSED BONE</vt:lpstr>
      <vt:lpstr>SOFT-TISSUE LOSS  WITHOUT EXPOSED BONE</vt:lpstr>
      <vt:lpstr>SOFT-TISSUE LOSS  WITH EXPOSED BONE</vt:lpstr>
      <vt:lpstr>SOFT-TISSUE LOSS  WITH EXPOSED BONE  REVISION AMPUTATION</vt:lpstr>
      <vt:lpstr>SOFT-TISSUE LOSS  WITH EXPOSED BONE  LOCAL FLAPS</vt:lpstr>
      <vt:lpstr>SOFT-TISSUE LOSS  WITH EXPOSED BONE   LOCAL FLAPS : V-Y FLAP</vt:lpstr>
      <vt:lpstr>Atasoy 1970 (Tranquilli-Leali in 1935)</vt:lpstr>
      <vt:lpstr>PowerPoint Presentation</vt:lpstr>
      <vt:lpstr>Kutler 1947</vt:lpstr>
      <vt:lpstr>Moberg Advancement</vt:lpstr>
      <vt:lpstr>SOFT-TISSUE LOSS  WITH EXPOSED BONE  REGIONAL FLAPS</vt:lpstr>
      <vt:lpstr>SOFT-TISSUE LOSS  WITH EXPOSED BONE  REGIONAL FLAPS : CROSS-FINGER FLAP</vt:lpstr>
      <vt:lpstr>Thenar Flap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NAIL-BED INJURIES</vt:lpstr>
      <vt:lpstr>NAIL-BED INJURIES - SUBUNGUAL HEMATOMAS</vt:lpstr>
      <vt:lpstr>NAIL-BED INJURIES  LACERATIONS</vt:lpstr>
      <vt:lpstr>NAIL-BED INJURIES  LACERATIONS</vt:lpstr>
      <vt:lpstr>PowerPoint Presentation</vt:lpstr>
      <vt:lpstr>SUMMARY</vt:lpstr>
      <vt:lpstr>SUMMARY</vt:lpstr>
      <vt:lpstr>Take-Home Points for  ED Providers</vt:lpstr>
      <vt:lpstr>Call me for fingertips…</vt:lpstr>
      <vt:lpstr>Hand Infections: Paronychia</vt:lpstr>
      <vt:lpstr>Hand Infections: Felon</vt:lpstr>
      <vt:lpstr>Cat Bites</vt:lpstr>
      <vt:lpstr>PowerPoint Presentation</vt:lpstr>
      <vt:lpstr>Flexor Tenosynovitis</vt:lpstr>
      <vt:lpstr>PowerPoint Presentation</vt:lpstr>
      <vt:lpstr>Flexor Tenosynovitis</vt:lpstr>
      <vt:lpstr>Tips on Infections….   Bigger is Better.    Always. </vt:lpstr>
      <vt:lpstr>PowerPoint Presentation</vt:lpstr>
      <vt:lpstr>Amputations</vt:lpstr>
      <vt:lpstr>Call me first….</vt:lpstr>
      <vt:lpstr>Amputations</vt:lpstr>
      <vt:lpstr>PowerPoint Presentation</vt:lpstr>
      <vt:lpstr>Replants</vt:lpstr>
      <vt:lpstr>Replants</vt:lpstr>
      <vt:lpstr>High Pressure Injection Injuries</vt:lpstr>
      <vt:lpstr>Firework Injuries</vt:lpstr>
      <vt:lpstr>How to get ahold of me?</vt:lpstr>
      <vt:lpstr>Thank you! </vt:lpstr>
    </vt:vector>
  </TitlesOfParts>
  <Company>University of Michigan Hospital and Health Systems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Hand Injuries</dc:title>
  <dc:creator>King, Elizabeth (Elizabeth (Lisa))</dc:creator>
  <cp:lastModifiedBy>ofranko</cp:lastModifiedBy>
  <cp:revision>67</cp:revision>
  <dcterms:created xsi:type="dcterms:W3CDTF">2016-06-17T17:47:57Z</dcterms:created>
  <dcterms:modified xsi:type="dcterms:W3CDTF">2016-11-15T23:16:33Z</dcterms:modified>
</cp:coreProperties>
</file>